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6" r:id="rId2"/>
    <p:sldId id="257" r:id="rId3"/>
    <p:sldId id="259" r:id="rId4"/>
    <p:sldId id="268" r:id="rId5"/>
    <p:sldId id="258" r:id="rId6"/>
    <p:sldId id="269" r:id="rId7"/>
    <p:sldId id="262" r:id="rId8"/>
    <p:sldId id="270" r:id="rId9"/>
    <p:sldId id="261" r:id="rId10"/>
    <p:sldId id="264" r:id="rId11"/>
    <p:sldId id="266" r:id="rId12"/>
    <p:sldId id="271" r:id="rId13"/>
    <p:sldId id="285" r:id="rId14"/>
    <p:sldId id="292" r:id="rId15"/>
    <p:sldId id="293" r:id="rId16"/>
    <p:sldId id="294" r:id="rId17"/>
    <p:sldId id="274" r:id="rId18"/>
    <p:sldId id="275" r:id="rId19"/>
    <p:sldId id="277" r:id="rId20"/>
    <p:sldId id="279" r:id="rId21"/>
    <p:sldId id="280" r:id="rId22"/>
    <p:sldId id="282" r:id="rId23"/>
    <p:sldId id="290" r:id="rId24"/>
    <p:sldId id="295" r:id="rId25"/>
    <p:sldId id="298" r:id="rId26"/>
    <p:sldId id="299" r:id="rId27"/>
    <p:sldId id="286" r:id="rId28"/>
    <p:sldId id="300" r:id="rId29"/>
    <p:sldId id="287" r:id="rId30"/>
    <p:sldId id="288" r:id="rId31"/>
    <p:sldId id="302" r:id="rId32"/>
    <p:sldId id="301" r:id="rId33"/>
    <p:sldId id="303" r:id="rId34"/>
    <p:sldId id="296" r:id="rId35"/>
    <p:sldId id="281" r:id="rId36"/>
    <p:sldId id="283" r:id="rId37"/>
    <p:sldId id="26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69" autoAdjust="0"/>
  </p:normalViewPr>
  <p:slideViewPr>
    <p:cSldViewPr snapToGrid="0">
      <p:cViewPr varScale="1">
        <p:scale>
          <a:sx n="59" d="100"/>
          <a:sy n="59" d="100"/>
        </p:scale>
        <p:origin x="9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18A9F-B6D2-4DDF-BBA7-87AED94F149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81FC2-2637-4495-A3C6-C0000A1BB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3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81FC2-2637-4495-A3C6-C0000A1BB0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substances have been used – not a sample of people who are abstainers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81FC2-2637-4495-A3C6-C0000A1BB0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6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Vape and e-cigarette use is probably an underestimate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81FC2-2637-4495-A3C6-C0000A1BB0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81FC2-2637-4495-A3C6-C0000A1BB0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05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any is a composite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81FC2-2637-4495-A3C6-C0000A1BB0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0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any is a composite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81FC2-2637-4495-A3C6-C0000A1BB06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49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any is a composite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81FC2-2637-4495-A3C6-C0000A1BB0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23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81FC2-2637-4495-A3C6-C0000A1BB06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14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any is a composite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81FC2-2637-4495-A3C6-C0000A1BB06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6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F5F-4983-41DE-AECF-D18585E2497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28-9FD9-4982-A9A3-53F3CC9E2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8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F5F-4983-41DE-AECF-D18585E2497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28-9FD9-4982-A9A3-53F3CC9E2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8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F5F-4983-41DE-AECF-D18585E2497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28-9FD9-4982-A9A3-53F3CC9E2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95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F5F-4983-41DE-AECF-D18585E2497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28-9FD9-4982-A9A3-53F3CC9E25C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79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F5F-4983-41DE-AECF-D18585E2497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28-9FD9-4982-A9A3-53F3CC9E2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35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F5F-4983-41DE-AECF-D18585E2497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28-9FD9-4982-A9A3-53F3CC9E2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55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F5F-4983-41DE-AECF-D18585E2497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28-9FD9-4982-A9A3-53F3CC9E2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89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F5F-4983-41DE-AECF-D18585E2497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28-9FD9-4982-A9A3-53F3CC9E2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5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F5F-4983-41DE-AECF-D18585E2497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28-9FD9-4982-A9A3-53F3CC9E2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9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F5F-4983-41DE-AECF-D18585E2497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28-9FD9-4982-A9A3-53F3CC9E2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0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F5F-4983-41DE-AECF-D18585E2497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28-9FD9-4982-A9A3-53F3CC9E2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F5F-4983-41DE-AECF-D18585E2497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28-9FD9-4982-A9A3-53F3CC9E2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F5F-4983-41DE-AECF-D18585E2497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28-9FD9-4982-A9A3-53F3CC9E2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1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F5F-4983-41DE-AECF-D18585E2497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28-9FD9-4982-A9A3-53F3CC9E2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4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F5F-4983-41DE-AECF-D18585E2497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28-9FD9-4982-A9A3-53F3CC9E2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F5F-4983-41DE-AECF-D18585E2497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28-9FD9-4982-A9A3-53F3CC9E2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7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F5F-4983-41DE-AECF-D18585E2497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28-9FD9-4982-A9A3-53F3CC9E2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0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2D01F5F-4983-41DE-AECF-D18585E2497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A8B28-9FD9-4982-A9A3-53F3CC9E2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11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5882-F694-F9AB-763E-AD95DAA0A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501" y="2671279"/>
            <a:ext cx="10363200" cy="1787133"/>
          </a:xfrm>
        </p:spPr>
        <p:txBody>
          <a:bodyPr>
            <a:noAutofit/>
          </a:bodyPr>
          <a:lstStyle/>
          <a:p>
            <a:r>
              <a:rPr lang="en-US" sz="5000" dirty="0"/>
              <a:t>QHSUA’s </a:t>
            </a:r>
            <a:br>
              <a:rPr lang="en-US" sz="5000" dirty="0"/>
            </a:br>
            <a:r>
              <a:rPr lang="en-US" sz="5000" dirty="0"/>
              <a:t>Young Adult Survey and </a:t>
            </a:r>
            <a:br>
              <a:rPr lang="en-US" sz="5000" dirty="0"/>
            </a:br>
            <a:r>
              <a:rPr lang="en-US" sz="5000" dirty="0"/>
              <a:t>Parent of Young Adult Surveys: Overview and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6078B-E11E-2A56-1D4E-DE6435385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98723"/>
            <a:ext cx="9144000" cy="428946"/>
          </a:xfrm>
        </p:spPr>
        <p:txBody>
          <a:bodyPr/>
          <a:lstStyle/>
          <a:p>
            <a:r>
              <a:rPr lang="en-US" dirty="0"/>
              <a:t>Maegan Boutot, MS, QHSUA Epidemiologist</a:t>
            </a:r>
          </a:p>
        </p:txBody>
      </p:sp>
    </p:spTree>
    <p:extLst>
      <p:ext uri="{BB962C8B-B14F-4D97-AF65-F5344CB8AC3E}">
        <p14:creationId xmlns:p14="http://schemas.microsoft.com/office/powerpoint/2010/main" val="380340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2F64-84B7-44AA-066F-D52DF018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Perceived Use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A92F7F-B71A-A2BF-9E0B-95E44DD55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111" y="1674019"/>
            <a:ext cx="5183188" cy="823912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Now think about people 19-26 </a:t>
            </a:r>
            <a:r>
              <a:rPr lang="en-US" sz="1800" dirty="0" err="1"/>
              <a:t>yo</a:t>
            </a:r>
            <a:r>
              <a:rPr lang="en-US" sz="1800" dirty="0"/>
              <a:t> in your town. How many of them do you think [drank alcohol/used cannabis/etc.] sometime in the past 30 days?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5A70-C631-A18D-9664-B194AFEEF1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1800" dirty="0"/>
              <a:t>None, 0%</a:t>
            </a:r>
          </a:p>
          <a:p>
            <a:pPr lvl="1"/>
            <a:r>
              <a:rPr lang="en-US" sz="1800" dirty="0"/>
              <a:t>Few, 1-10%</a:t>
            </a:r>
          </a:p>
          <a:p>
            <a:pPr lvl="1"/>
            <a:r>
              <a:rPr lang="en-US" sz="1800" dirty="0"/>
              <a:t>Some, 11-30%</a:t>
            </a:r>
          </a:p>
          <a:p>
            <a:pPr lvl="1"/>
            <a:r>
              <a:rPr lang="en-US" sz="1800" dirty="0"/>
              <a:t>Some to half, 31-50%</a:t>
            </a:r>
          </a:p>
          <a:p>
            <a:pPr lvl="1"/>
            <a:r>
              <a:rPr lang="en-US" sz="1800" dirty="0"/>
              <a:t>Half to most, 51-70%</a:t>
            </a:r>
          </a:p>
          <a:p>
            <a:pPr lvl="1"/>
            <a:r>
              <a:rPr lang="en-US" sz="1800" dirty="0"/>
              <a:t>Most, 71-90%</a:t>
            </a:r>
          </a:p>
          <a:p>
            <a:pPr lvl="1"/>
            <a:r>
              <a:rPr lang="en-US" sz="1800" dirty="0"/>
              <a:t>Almost all, 91-100%</a:t>
            </a:r>
          </a:p>
          <a:p>
            <a:pPr lvl="1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F19870-752D-084A-F23A-BC89CCB95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/>
              <a:t>Think of the “average person” 19-26 </a:t>
            </a:r>
            <a:r>
              <a:rPr lang="en-US" sz="1800" dirty="0" err="1"/>
              <a:t>yo</a:t>
            </a:r>
            <a:r>
              <a:rPr lang="en-US" sz="1800" dirty="0"/>
              <a:t>. How would you describe their [alcohol use/cannabis use/</a:t>
            </a:r>
            <a:r>
              <a:rPr lang="en-US" sz="1800" dirty="0" err="1"/>
              <a:t>etc</a:t>
            </a:r>
            <a:r>
              <a:rPr lang="en-US" sz="1800" dirty="0"/>
              <a:t>] relative to your use?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FC776D-68C0-3147-C3EA-DDFC65FB38D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0, prefer not to answer</a:t>
            </a:r>
          </a:p>
          <a:p>
            <a:r>
              <a:rPr lang="en-US" sz="1800" dirty="0"/>
              <a:t>1, far less</a:t>
            </a:r>
          </a:p>
          <a:p>
            <a:r>
              <a:rPr lang="en-US" sz="1800" dirty="0"/>
              <a:t>2, less</a:t>
            </a:r>
          </a:p>
          <a:p>
            <a:r>
              <a:rPr lang="en-US" sz="1800" dirty="0"/>
              <a:t>3, same amount</a:t>
            </a:r>
          </a:p>
          <a:p>
            <a:r>
              <a:rPr lang="en-US" sz="1800" dirty="0"/>
              <a:t>4, more</a:t>
            </a:r>
          </a:p>
          <a:p>
            <a:r>
              <a:rPr lang="en-US" sz="1800" dirty="0"/>
              <a:t>5, far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9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BA16A8-B895-57F8-0447-107AB0A33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07" y="867709"/>
            <a:ext cx="10688457" cy="477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4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FCC88B-5671-E66C-8AE2-5BDB1782C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70" y="1088571"/>
            <a:ext cx="11344333" cy="43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AE83C1-E07A-038C-2377-9576F4E5E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15" y="2007545"/>
            <a:ext cx="10578032" cy="28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64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AE83C1-E07A-038C-2377-9576F4E5E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15" y="2007545"/>
            <a:ext cx="10578032" cy="284290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4051841-5610-806E-D359-1FD95F98B6A7}"/>
              </a:ext>
            </a:extLst>
          </p:cNvPr>
          <p:cNvSpPr/>
          <p:nvPr/>
        </p:nvSpPr>
        <p:spPr>
          <a:xfrm>
            <a:off x="5092203" y="3222171"/>
            <a:ext cx="1197428" cy="849086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3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AE83C1-E07A-038C-2377-9576F4E5E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15" y="2007545"/>
            <a:ext cx="10578032" cy="284290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4051841-5610-806E-D359-1FD95F98B6A7}"/>
              </a:ext>
            </a:extLst>
          </p:cNvPr>
          <p:cNvSpPr/>
          <p:nvPr/>
        </p:nvSpPr>
        <p:spPr>
          <a:xfrm>
            <a:off x="9685974" y="4001368"/>
            <a:ext cx="1197428" cy="849086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49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AE83C1-E07A-038C-2377-9576F4E5E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15" y="2007545"/>
            <a:ext cx="10578032" cy="284290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4051841-5610-806E-D359-1FD95F98B6A7}"/>
              </a:ext>
            </a:extLst>
          </p:cNvPr>
          <p:cNvSpPr/>
          <p:nvPr/>
        </p:nvSpPr>
        <p:spPr>
          <a:xfrm>
            <a:off x="9653316" y="3233057"/>
            <a:ext cx="1197428" cy="849086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2D0A2-2469-6272-E1F6-781C611E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216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Results – PYAS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71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D6804-14FE-C2E9-06B0-543218D8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A5A8F-445C-D4C7-1946-2AED4B82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89754"/>
            <a:ext cx="8946541" cy="4758646"/>
          </a:xfrm>
        </p:spPr>
        <p:txBody>
          <a:bodyPr>
            <a:normAutofit/>
          </a:bodyPr>
          <a:lstStyle/>
          <a:p>
            <a:r>
              <a:rPr lang="en-US" dirty="0"/>
              <a:t>Self-enrollment </a:t>
            </a:r>
          </a:p>
          <a:p>
            <a:r>
              <a:rPr lang="en-US" dirty="0"/>
              <a:t>Small sample size – 11 total</a:t>
            </a:r>
          </a:p>
          <a:p>
            <a:r>
              <a:rPr lang="en-US" dirty="0"/>
              <a:t>10/11 participants 45+</a:t>
            </a:r>
          </a:p>
          <a:p>
            <a:r>
              <a:rPr lang="en-US" dirty="0"/>
              <a:t>Number of children 19-26: </a:t>
            </a:r>
          </a:p>
          <a:p>
            <a:pPr lvl="1"/>
            <a:r>
              <a:rPr lang="en-US" dirty="0"/>
              <a:t>Range 1-10 children</a:t>
            </a:r>
          </a:p>
          <a:p>
            <a:pPr lvl="1"/>
            <a:r>
              <a:rPr lang="en-US" dirty="0"/>
              <a:t>Most common answer: 1 child</a:t>
            </a:r>
          </a:p>
          <a:p>
            <a:r>
              <a:rPr lang="en-US" dirty="0"/>
              <a:t>Most were </a:t>
            </a:r>
            <a:r>
              <a:rPr lang="en-US" i="1" dirty="0"/>
              <a:t>not </a:t>
            </a:r>
            <a:r>
              <a:rPr lang="en-US" dirty="0"/>
              <a:t>living with their children in this age range</a:t>
            </a:r>
          </a:p>
          <a:p>
            <a:r>
              <a:rPr lang="en-US" dirty="0"/>
              <a:t>7 out of 11 participants had children 19-20 years old</a:t>
            </a:r>
          </a:p>
          <a:p>
            <a:r>
              <a:rPr lang="en-US" dirty="0"/>
              <a:t>Could skip any question</a:t>
            </a:r>
          </a:p>
        </p:txBody>
      </p:sp>
    </p:spTree>
    <p:extLst>
      <p:ext uri="{BB962C8B-B14F-4D97-AF65-F5344CB8AC3E}">
        <p14:creationId xmlns:p14="http://schemas.microsoft.com/office/powerpoint/2010/main" val="61678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ED2769-AA53-FAD2-0298-A1ED6175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asked to parents/FG about substance use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E201D-0E5D-A6CC-3FF9-C784D3B28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use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CF5F4-55B4-D481-7A17-957ACA122C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Think about all people 19-26 years old in your town. How many of them do you think drank alcohol sometime in the past 30 days?</a:t>
            </a:r>
          </a:p>
          <a:p>
            <a:r>
              <a:rPr lang="en-US" dirty="0"/>
              <a:t>Are you concerned about the alcohol use of all people 19-26 years-old in your community?</a:t>
            </a:r>
          </a:p>
          <a:p>
            <a:r>
              <a:rPr lang="en-US" dirty="0"/>
              <a:t>Are you concerned about unsafe opioid use of all people 19-26 years-old in your community? Opioid use includes using heroin, using fentanyl, or using prescription opiates in a way not prescribed by a doctor.</a:t>
            </a:r>
          </a:p>
          <a:p>
            <a:r>
              <a:rPr lang="en-US" dirty="0"/>
              <a:t>Are there any other substances - such as LSD, cocaine, synthetic marijuana - that you think many people age 19-26 are using?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7BAEDB-AC8E-977B-0C34-0B8EF738B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Their own children’s use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375EE2-BD58-7BD7-2FF6-152C4114D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505075"/>
            <a:ext cx="5183188" cy="36845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Do any of your children age 19-26 years old drink alcohol (beer, wine, spirits)?</a:t>
            </a:r>
          </a:p>
          <a:p>
            <a:r>
              <a:rPr lang="en-US" dirty="0"/>
              <a:t>Do you worry about the amount of alcohol any of your children 19-26 years old drink?</a:t>
            </a:r>
          </a:p>
          <a:p>
            <a:r>
              <a:rPr lang="en-US" dirty="0"/>
              <a:t>Do any of your children use [list of substances, including LSD, Rx misuse, heroin]</a:t>
            </a:r>
          </a:p>
        </p:txBody>
      </p:sp>
    </p:spTree>
    <p:extLst>
      <p:ext uri="{BB962C8B-B14F-4D97-AF65-F5344CB8AC3E}">
        <p14:creationId xmlns:p14="http://schemas.microsoft.com/office/powerpoint/2010/main" val="27129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8D7-D64D-7A34-7A09-676A9CF4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641FD-740E-DC6A-8E08-91A485496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DDCBD-876C-C0E5-6E9F-4F078B4975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Survey people 19-26 years old from QHSUA region</a:t>
            </a:r>
          </a:p>
          <a:p>
            <a:r>
              <a:rPr lang="en-US" dirty="0"/>
              <a:t>Use Facebook and Instagram ads</a:t>
            </a:r>
          </a:p>
          <a:p>
            <a:r>
              <a:rPr lang="en-US" dirty="0"/>
              <a:t>Use flyers around the QHSUA region</a:t>
            </a:r>
          </a:p>
          <a:p>
            <a:r>
              <a:rPr lang="en-US" dirty="0"/>
              <a:t>Available in English/Spanish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A9598-5515-ACC8-0E22-4549368CE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PYAS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C0F5E-DA52-2103-0FCB-3E7E563A09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Survey the parents/former guardians of people  19-26 years old from QHSUA region</a:t>
            </a:r>
          </a:p>
          <a:p>
            <a:r>
              <a:rPr lang="en-US" dirty="0"/>
              <a:t>Use Facebook and Instagram ads</a:t>
            </a:r>
          </a:p>
          <a:p>
            <a:r>
              <a:rPr lang="en-US" dirty="0"/>
              <a:t>Use flyers around the QHSUA region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62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C7C8D-F651-E826-C883-68E2C0D0A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136" y="806913"/>
            <a:ext cx="9086950" cy="48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60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C182F3-FEC0-5A5F-14F2-503B8B7E8D06}"/>
              </a:ext>
            </a:extLst>
          </p:cNvPr>
          <p:cNvSpPr txBox="1"/>
          <p:nvPr/>
        </p:nvSpPr>
        <p:spPr>
          <a:xfrm>
            <a:off x="534257" y="4541177"/>
            <a:ext cx="8363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substances parents/guardians reported their children using:</a:t>
            </a:r>
          </a:p>
          <a:p>
            <a:pPr lvl="1"/>
            <a:r>
              <a:rPr lang="en-US" dirty="0"/>
              <a:t>LSD</a:t>
            </a:r>
          </a:p>
          <a:p>
            <a:pPr lvl="1"/>
            <a:r>
              <a:rPr lang="en-US" dirty="0"/>
              <a:t>MDMA</a:t>
            </a:r>
          </a:p>
          <a:p>
            <a:pPr lvl="1"/>
            <a:r>
              <a:rPr lang="en-US" dirty="0"/>
              <a:t>Heroin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CB2ADE-684C-1C52-D74A-28794BA5F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57" y="1379769"/>
            <a:ext cx="9758428" cy="26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36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AE310-F52D-BC27-3579-FDF5F9FD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556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So How Do These Data Compare?</a:t>
            </a:r>
          </a:p>
        </p:txBody>
      </p:sp>
    </p:spTree>
    <p:extLst>
      <p:ext uri="{BB962C8B-B14F-4D97-AF65-F5344CB8AC3E}">
        <p14:creationId xmlns:p14="http://schemas.microsoft.com/office/powerpoint/2010/main" val="2342090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Up 5">
            <a:extLst>
              <a:ext uri="{FF2B5EF4-FFF2-40B4-BE49-F238E27FC236}">
                <a16:creationId xmlns:a16="http://schemas.microsoft.com/office/drawing/2014/main" id="{26ABB180-12C3-C16A-6FE5-67EF7ACB44ED}"/>
              </a:ext>
            </a:extLst>
          </p:cNvPr>
          <p:cNvSpPr/>
          <p:nvPr/>
        </p:nvSpPr>
        <p:spPr>
          <a:xfrm>
            <a:off x="667883" y="2234247"/>
            <a:ext cx="3592287" cy="3884022"/>
          </a:xfrm>
          <a:prstGeom prst="up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E6F146-7B28-A184-0E72-9535471F8818}"/>
              </a:ext>
            </a:extLst>
          </p:cNvPr>
          <p:cNvSpPr txBox="1"/>
          <p:nvPr/>
        </p:nvSpPr>
        <p:spPr>
          <a:xfrm>
            <a:off x="1604054" y="3220446"/>
            <a:ext cx="1719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YA’s perception of alcohol use is higher than reported use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322C2717-91B8-DC15-22A3-0806B1DD3F52}"/>
              </a:ext>
            </a:extLst>
          </p:cNvPr>
          <p:cNvSpPr/>
          <p:nvPr/>
        </p:nvSpPr>
        <p:spPr>
          <a:xfrm>
            <a:off x="4350429" y="2249714"/>
            <a:ext cx="3592287" cy="3884022"/>
          </a:xfrm>
          <a:prstGeom prst="up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52F737-E3D1-458C-E111-6348C2D702B3}"/>
              </a:ext>
            </a:extLst>
          </p:cNvPr>
          <p:cNvSpPr txBox="1"/>
          <p:nvPr/>
        </p:nvSpPr>
        <p:spPr>
          <a:xfrm>
            <a:off x="5257800" y="3215866"/>
            <a:ext cx="1719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YA and PYA’s perception of cannabis use is higher than reported use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9E98BC1F-4116-2934-599B-6C21C46CC6BC}"/>
              </a:ext>
            </a:extLst>
          </p:cNvPr>
          <p:cNvSpPr/>
          <p:nvPr/>
        </p:nvSpPr>
        <p:spPr>
          <a:xfrm>
            <a:off x="7975374" y="2234247"/>
            <a:ext cx="3592287" cy="3899489"/>
          </a:xfrm>
          <a:prstGeom prst="up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E369DD-78DE-1DB0-CCC4-2ABE230023B4}"/>
              </a:ext>
            </a:extLst>
          </p:cNvPr>
          <p:cNvSpPr txBox="1"/>
          <p:nvPr/>
        </p:nvSpPr>
        <p:spPr>
          <a:xfrm>
            <a:off x="8911545" y="3215866"/>
            <a:ext cx="1719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YA and PYA’s perception of vape/e-cig use is higher than reported use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8E353F-AE9D-8D72-739C-139C70327534}"/>
              </a:ext>
            </a:extLst>
          </p:cNvPr>
          <p:cNvSpPr txBox="1"/>
          <p:nvPr/>
        </p:nvSpPr>
        <p:spPr>
          <a:xfrm>
            <a:off x="7492161" y="724263"/>
            <a:ext cx="3055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YA = Young adult</a:t>
            </a:r>
          </a:p>
          <a:p>
            <a:r>
              <a:rPr lang="en-US" dirty="0"/>
              <a:t>PYA = parent/former guardian of young adults</a:t>
            </a:r>
          </a:p>
        </p:txBody>
      </p:sp>
      <p:pic>
        <p:nvPicPr>
          <p:cNvPr id="19" name="Graphic 18" descr="Beer outline">
            <a:extLst>
              <a:ext uri="{FF2B5EF4-FFF2-40B4-BE49-F238E27FC236}">
                <a16:creationId xmlns:a16="http://schemas.microsoft.com/office/drawing/2014/main" id="{64C98DD1-F3A3-C874-B11F-C0CF829BF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4062" y="4889236"/>
            <a:ext cx="919926" cy="919926"/>
          </a:xfrm>
          <a:prstGeom prst="rect">
            <a:avLst/>
          </a:prstGeom>
        </p:spPr>
      </p:pic>
      <p:pic>
        <p:nvPicPr>
          <p:cNvPr id="23" name="Graphic 22" descr="Plant With Roots outline">
            <a:extLst>
              <a:ext uri="{FF2B5EF4-FFF2-40B4-BE49-F238E27FC236}">
                <a16:creationId xmlns:a16="http://schemas.microsoft.com/office/drawing/2014/main" id="{D9E95769-BD73-D55E-3279-250D5D711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2397" y="5089660"/>
            <a:ext cx="772885" cy="772885"/>
          </a:xfrm>
          <a:prstGeom prst="rect">
            <a:avLst/>
          </a:prstGeom>
        </p:spPr>
      </p:pic>
      <p:pic>
        <p:nvPicPr>
          <p:cNvPr id="25" name="Graphic 24" descr="Smoking outline">
            <a:extLst>
              <a:ext uri="{FF2B5EF4-FFF2-40B4-BE49-F238E27FC236}">
                <a16:creationId xmlns:a16="http://schemas.microsoft.com/office/drawing/2014/main" id="{B60E8E36-8122-FDE6-8708-EA50EAEC7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90327" y="4999003"/>
            <a:ext cx="810159" cy="810159"/>
          </a:xfrm>
          <a:prstGeom prst="rect">
            <a:avLst/>
          </a:prstGeom>
        </p:spPr>
      </p:pic>
      <p:sp>
        <p:nvSpPr>
          <p:cNvPr id="30" name="Title 29">
            <a:extLst>
              <a:ext uri="{FF2B5EF4-FFF2-40B4-BE49-F238E27FC236}">
                <a16:creationId xmlns:a16="http://schemas.microsoft.com/office/drawing/2014/main" id="{C30CF48A-E18A-03F8-A22F-1243BDAB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vs </a:t>
            </a:r>
            <a:br>
              <a:rPr lang="en-US" dirty="0"/>
            </a:br>
            <a:r>
              <a:rPr lang="en-US" dirty="0"/>
              <a:t>	reported use</a:t>
            </a:r>
          </a:p>
        </p:txBody>
      </p:sp>
    </p:spTree>
    <p:extLst>
      <p:ext uri="{BB962C8B-B14F-4D97-AF65-F5344CB8AC3E}">
        <p14:creationId xmlns:p14="http://schemas.microsoft.com/office/powerpoint/2010/main" val="224338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2EC6D7-8044-334A-34BB-881F7B0C3B62}"/>
              </a:ext>
            </a:extLst>
          </p:cNvPr>
          <p:cNvSpPr txBox="1"/>
          <p:nvPr/>
        </p:nvSpPr>
        <p:spPr>
          <a:xfrm>
            <a:off x="751114" y="4299857"/>
            <a:ext cx="9427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In our study, the % of people using alcohol was: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Higher than the CCIS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Similar to the NSDUH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B0A8AA-32E7-8CC3-53D0-C5D62EB6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3E01CB-70FE-2EC4-D182-2C50160A5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62" y="1425126"/>
            <a:ext cx="10993475" cy="24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2EC6D7-8044-334A-34BB-881F7B0C3B62}"/>
              </a:ext>
            </a:extLst>
          </p:cNvPr>
          <p:cNvSpPr txBox="1"/>
          <p:nvPr/>
        </p:nvSpPr>
        <p:spPr>
          <a:xfrm>
            <a:off x="729342" y="3895767"/>
            <a:ext cx="106244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In our study, the % of people using marijuana was: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Higher than the CCIS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Higher than the NSDUH</a:t>
            </a:r>
          </a:p>
          <a:p>
            <a:endParaRPr lang="en-US" sz="3000" dirty="0"/>
          </a:p>
          <a:p>
            <a:r>
              <a:rPr lang="en-US" sz="3000" dirty="0"/>
              <a:t>Is CCIS an underestimate? Lower than 12</a:t>
            </a:r>
            <a:r>
              <a:rPr lang="en-US" sz="3000" baseline="30000" dirty="0"/>
              <a:t>th</a:t>
            </a:r>
            <a:r>
              <a:rPr lang="en-US" sz="3000" dirty="0"/>
              <a:t> grader rates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B0A8AA-32E7-8CC3-53D0-C5D62EB6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Marijuana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64B599-351B-37B0-06D7-7A7929C78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10" y="1381124"/>
            <a:ext cx="10393206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B0A8AA-32E7-8CC3-53D0-C5D62EB6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5" y="169689"/>
            <a:ext cx="9404723" cy="1400530"/>
          </a:xfrm>
        </p:spPr>
        <p:txBody>
          <a:bodyPr/>
          <a:lstStyle/>
          <a:p>
            <a:r>
              <a:rPr lang="en-US" dirty="0"/>
              <a:t>Other substances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66EBCE-945D-2C61-918F-BCFD2D283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22" y="1011422"/>
            <a:ext cx="11781155" cy="39016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7C06C5-CE36-5824-D08A-EAC5D0C0EDC3}"/>
              </a:ext>
            </a:extLst>
          </p:cNvPr>
          <p:cNvSpPr txBox="1"/>
          <p:nvPr/>
        </p:nvSpPr>
        <p:spPr>
          <a:xfrm>
            <a:off x="359228" y="5060540"/>
            <a:ext cx="106244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Vaping: Our study rates similar to MTF, lower than CCIS</a:t>
            </a:r>
          </a:p>
          <a:p>
            <a:r>
              <a:rPr lang="en-US" sz="3000" dirty="0"/>
              <a:t>	CCIS vape rate seems low</a:t>
            </a:r>
          </a:p>
          <a:p>
            <a:r>
              <a:rPr lang="en-US" sz="3000" dirty="0"/>
              <a:t>Rx misuse: Our study rates higher than all other studies</a:t>
            </a:r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921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5878-11B8-E994-29ED-F0073E0A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560" y="2260969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Other services the community </a:t>
            </a:r>
            <a:br>
              <a:rPr lang="en-US" dirty="0"/>
            </a:br>
            <a:r>
              <a:rPr lang="en-US" dirty="0"/>
              <a:t>may need</a:t>
            </a:r>
          </a:p>
        </p:txBody>
      </p:sp>
    </p:spTree>
    <p:extLst>
      <p:ext uri="{BB962C8B-B14F-4D97-AF65-F5344CB8AC3E}">
        <p14:creationId xmlns:p14="http://schemas.microsoft.com/office/powerpoint/2010/main" val="3972092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73B2E6-F3D8-BFCD-39E4-26D7C35B1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680" y="297754"/>
            <a:ext cx="5868928" cy="6262491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061E840-8A2B-1BB2-328F-0F0F0D01CACE}"/>
              </a:ext>
            </a:extLst>
          </p:cNvPr>
          <p:cNvSpPr/>
          <p:nvPr/>
        </p:nvSpPr>
        <p:spPr>
          <a:xfrm>
            <a:off x="9018052" y="870857"/>
            <a:ext cx="1534886" cy="283029"/>
          </a:xfrm>
          <a:prstGeom prst="leftArrow">
            <a:avLst/>
          </a:prstGeom>
          <a:solidFill>
            <a:srgbClr val="00B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FE68D73-1BF1-8F6E-846D-92A2997ECD97}"/>
              </a:ext>
            </a:extLst>
          </p:cNvPr>
          <p:cNvSpPr/>
          <p:nvPr/>
        </p:nvSpPr>
        <p:spPr>
          <a:xfrm>
            <a:off x="9018052" y="1458686"/>
            <a:ext cx="1534886" cy="283029"/>
          </a:xfrm>
          <a:prstGeom prst="leftArrow">
            <a:avLst/>
          </a:prstGeom>
          <a:solidFill>
            <a:srgbClr val="00B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F5D5D3D9-990C-6464-16B2-03258DF06D18}"/>
              </a:ext>
            </a:extLst>
          </p:cNvPr>
          <p:cNvSpPr/>
          <p:nvPr/>
        </p:nvSpPr>
        <p:spPr>
          <a:xfrm>
            <a:off x="9018052" y="2046515"/>
            <a:ext cx="1534886" cy="283029"/>
          </a:xfrm>
          <a:prstGeom prst="leftArrow">
            <a:avLst/>
          </a:prstGeom>
          <a:solidFill>
            <a:srgbClr val="00B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EA5C7401-7ABC-CEC1-83D1-75858AC83701}"/>
              </a:ext>
            </a:extLst>
          </p:cNvPr>
          <p:cNvSpPr/>
          <p:nvPr/>
        </p:nvSpPr>
        <p:spPr>
          <a:xfrm>
            <a:off x="9018052" y="2492829"/>
            <a:ext cx="1534886" cy="283029"/>
          </a:xfrm>
          <a:prstGeom prst="leftArrow">
            <a:avLst/>
          </a:prstGeom>
          <a:solidFill>
            <a:srgbClr val="00B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E407920-E9C3-F6F8-4A29-43A2F492B218}"/>
              </a:ext>
            </a:extLst>
          </p:cNvPr>
          <p:cNvSpPr/>
          <p:nvPr/>
        </p:nvSpPr>
        <p:spPr>
          <a:xfrm>
            <a:off x="9209316" y="3679371"/>
            <a:ext cx="1643743" cy="2677886"/>
          </a:xfrm>
          <a:prstGeom prst="rightBrace">
            <a:avLst/>
          </a:prstGeom>
          <a:solidFill>
            <a:srgbClr val="00B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B71D6-814A-A440-A735-68FE6B5A5E17}"/>
              </a:ext>
            </a:extLst>
          </p:cNvPr>
          <p:cNvSpPr txBox="1"/>
          <p:nvPr/>
        </p:nvSpPr>
        <p:spPr>
          <a:xfrm>
            <a:off x="265937" y="1852527"/>
            <a:ext cx="27867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Our community has strong networks!</a:t>
            </a:r>
          </a:p>
        </p:txBody>
      </p:sp>
    </p:spTree>
    <p:extLst>
      <p:ext uri="{BB962C8B-B14F-4D97-AF65-F5344CB8AC3E}">
        <p14:creationId xmlns:p14="http://schemas.microsoft.com/office/powerpoint/2010/main" val="3547689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73B2E6-F3D8-BFCD-39E4-26D7C35B1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21" y="297754"/>
            <a:ext cx="5868928" cy="6262491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061E840-8A2B-1BB2-328F-0F0F0D01CACE}"/>
              </a:ext>
            </a:extLst>
          </p:cNvPr>
          <p:cNvSpPr/>
          <p:nvPr/>
        </p:nvSpPr>
        <p:spPr>
          <a:xfrm>
            <a:off x="7689993" y="1164771"/>
            <a:ext cx="1534886" cy="283029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FE68D73-1BF1-8F6E-846D-92A2997ECD97}"/>
              </a:ext>
            </a:extLst>
          </p:cNvPr>
          <p:cNvSpPr/>
          <p:nvPr/>
        </p:nvSpPr>
        <p:spPr>
          <a:xfrm>
            <a:off x="7689993" y="2743200"/>
            <a:ext cx="1534886" cy="283029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F5D5D3D9-990C-6464-16B2-03258DF06D18}"/>
              </a:ext>
            </a:extLst>
          </p:cNvPr>
          <p:cNvSpPr/>
          <p:nvPr/>
        </p:nvSpPr>
        <p:spPr>
          <a:xfrm>
            <a:off x="7689993" y="3145970"/>
            <a:ext cx="1534886" cy="283029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EB377A-2626-7D2A-3A77-9C2F09DE5B62}"/>
              </a:ext>
            </a:extLst>
          </p:cNvPr>
          <p:cNvSpPr txBox="1"/>
          <p:nvPr/>
        </p:nvSpPr>
        <p:spPr>
          <a:xfrm>
            <a:off x="8240486" y="3940628"/>
            <a:ext cx="33310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There are some places for us to provide support</a:t>
            </a:r>
          </a:p>
        </p:txBody>
      </p:sp>
    </p:spTree>
    <p:extLst>
      <p:ext uri="{BB962C8B-B14F-4D97-AF65-F5344CB8AC3E}">
        <p14:creationId xmlns:p14="http://schemas.microsoft.com/office/powerpoint/2010/main" val="90853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17CA-C03C-16E2-5FAC-27722BE5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– Outreach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AE207-0808-453C-53D4-D3F0368EB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76743"/>
            <a:ext cx="5953018" cy="5229540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en-US" sz="2000" b="1" dirty="0">
                <a:latin typeface="Calibri body"/>
              </a:rPr>
              <a:t>October-November - Postcards</a:t>
            </a:r>
          </a:p>
          <a:p>
            <a:pPr lvl="1" fontAlgn="base"/>
            <a:r>
              <a:rPr lang="en-US" sz="1600" dirty="0">
                <a:latin typeface="Calibri body"/>
              </a:rPr>
              <a:t>Postcards to everyone with Ware </a:t>
            </a:r>
            <a:r>
              <a:rPr lang="en-US" sz="1600" dirty="0" err="1">
                <a:latin typeface="Calibri body"/>
              </a:rPr>
              <a:t>zipcode</a:t>
            </a:r>
            <a:r>
              <a:rPr lang="en-US" sz="1600" dirty="0">
                <a:latin typeface="Calibri body"/>
              </a:rPr>
              <a:t> </a:t>
            </a:r>
          </a:p>
          <a:p>
            <a:pPr lvl="1" fontAlgn="base"/>
            <a:r>
              <a:rPr lang="en-US" sz="1600" dirty="0">
                <a:latin typeface="Calibri body"/>
              </a:rPr>
              <a:t>3 responses total</a:t>
            </a:r>
          </a:p>
          <a:p>
            <a:pPr fontAlgn="base"/>
            <a:r>
              <a:rPr lang="en-US" sz="2000" b="1" dirty="0">
                <a:latin typeface="Calibri body"/>
              </a:rPr>
              <a:t>January – Facebook posting in FB town groups</a:t>
            </a:r>
          </a:p>
          <a:p>
            <a:pPr lvl="1" fontAlgn="base"/>
            <a:r>
              <a:rPr lang="en-US" sz="1600" b="1" dirty="0">
                <a:latin typeface="Calibri body"/>
              </a:rPr>
              <a:t>Sessions on website: 24</a:t>
            </a:r>
          </a:p>
          <a:p>
            <a:pPr algn="l" fontAlgn="base"/>
            <a:r>
              <a:rPr lang="en-US" sz="2000" b="1" dirty="0">
                <a:latin typeface="Calibri body"/>
              </a:rPr>
              <a:t>February</a:t>
            </a:r>
            <a:r>
              <a:rPr lang="en-US" sz="1600" dirty="0">
                <a:latin typeface="Calibri body"/>
              </a:rPr>
              <a:t> – Targeted ads + FB posting</a:t>
            </a:r>
          </a:p>
          <a:p>
            <a:pPr lvl="1" fontAlgn="base"/>
            <a:r>
              <a:rPr lang="en-US" sz="1600" dirty="0">
                <a:latin typeface="Calibri body"/>
              </a:rPr>
              <a:t>Ad targeted towards 19-50 year </a:t>
            </a:r>
            <a:r>
              <a:rPr lang="en-US" sz="1600" dirty="0" err="1">
                <a:latin typeface="Calibri body"/>
              </a:rPr>
              <a:t>olds</a:t>
            </a:r>
            <a:r>
              <a:rPr lang="en-US" sz="1600" dirty="0">
                <a:latin typeface="Calibri body"/>
              </a:rPr>
              <a:t> in the Quaboag Hills </a:t>
            </a:r>
          </a:p>
          <a:p>
            <a:pPr lvl="1" fontAlgn="base"/>
            <a:r>
              <a:rPr lang="en-US" sz="1600" b="1" dirty="0">
                <a:latin typeface="Calibri body"/>
              </a:rPr>
              <a:t>Impressions on FB</a:t>
            </a:r>
            <a:r>
              <a:rPr lang="en-US" sz="1600" dirty="0">
                <a:latin typeface="Calibri body"/>
              </a:rPr>
              <a:t>: 42,541</a:t>
            </a:r>
          </a:p>
          <a:p>
            <a:pPr lvl="1" fontAlgn="base"/>
            <a:r>
              <a:rPr lang="en-US" sz="1600" b="1" dirty="0">
                <a:latin typeface="Calibri body"/>
              </a:rPr>
              <a:t>Link</a:t>
            </a:r>
            <a:r>
              <a:rPr lang="en-US" sz="1600" dirty="0">
                <a:latin typeface="Calibri body"/>
              </a:rPr>
              <a:t> </a:t>
            </a:r>
            <a:r>
              <a:rPr lang="en-US" sz="1600" b="1" dirty="0">
                <a:latin typeface="Calibri body"/>
              </a:rPr>
              <a:t>clicks on FB</a:t>
            </a:r>
            <a:r>
              <a:rPr lang="en-US" sz="1600" dirty="0">
                <a:latin typeface="Calibri body"/>
              </a:rPr>
              <a:t>: 109</a:t>
            </a:r>
          </a:p>
          <a:p>
            <a:pPr lvl="1" fontAlgn="base"/>
            <a:r>
              <a:rPr lang="en-US" sz="1600" b="1" i="0" dirty="0">
                <a:effectLst/>
                <a:latin typeface="Calibri body"/>
              </a:rPr>
              <a:t>Sessions on website: 15</a:t>
            </a:r>
          </a:p>
          <a:p>
            <a:pPr algn="l" fontAlgn="base"/>
            <a:r>
              <a:rPr lang="en-US" sz="2000" b="1" i="0" dirty="0">
                <a:effectLst/>
                <a:latin typeface="Calibri body"/>
              </a:rPr>
              <a:t>March</a:t>
            </a:r>
          </a:p>
          <a:p>
            <a:pPr lvl="1" fontAlgn="base"/>
            <a:r>
              <a:rPr lang="en-US" sz="1600" b="1" i="0" dirty="0">
                <a:effectLst/>
                <a:latin typeface="Calibri body"/>
              </a:rPr>
              <a:t>Clicks on FB ads: </a:t>
            </a:r>
            <a:r>
              <a:rPr lang="en-US" sz="1600" b="0" i="0" dirty="0">
                <a:effectLst/>
                <a:latin typeface="Calibri body"/>
              </a:rPr>
              <a:t>226</a:t>
            </a:r>
          </a:p>
          <a:p>
            <a:pPr lvl="1" fontAlgn="base"/>
            <a:r>
              <a:rPr lang="en-US" sz="1600" b="1" i="0" dirty="0">
                <a:effectLst/>
                <a:latin typeface="Calibri body"/>
              </a:rPr>
              <a:t>Impressions on FB ads: </a:t>
            </a:r>
            <a:r>
              <a:rPr lang="en-US" sz="1600" b="0" i="0" dirty="0">
                <a:effectLst/>
                <a:latin typeface="Calibri body"/>
              </a:rPr>
              <a:t>85,100</a:t>
            </a:r>
          </a:p>
          <a:p>
            <a:pPr lvl="1" fontAlgn="base"/>
            <a:r>
              <a:rPr lang="en-US" sz="1600" b="1" dirty="0">
                <a:latin typeface="Calibri body"/>
              </a:rPr>
              <a:t>Sessions on website: 16</a:t>
            </a:r>
            <a:endParaRPr lang="en-US" sz="1600" b="1" i="0" dirty="0">
              <a:effectLst/>
              <a:latin typeface="Calibri body"/>
            </a:endParaRPr>
          </a:p>
          <a:p>
            <a:pPr fontAlgn="base"/>
            <a:r>
              <a:rPr lang="en-US" sz="2000" b="1" dirty="0">
                <a:latin typeface="Calibri body"/>
              </a:rPr>
              <a:t>April – closed survey on the 6</a:t>
            </a:r>
            <a:r>
              <a:rPr lang="en-US" sz="2000" b="1" baseline="30000" dirty="0">
                <a:latin typeface="Calibri body"/>
              </a:rPr>
              <a:t>th</a:t>
            </a:r>
            <a:r>
              <a:rPr lang="en-US" sz="2000" b="1" dirty="0">
                <a:latin typeface="Calibri body"/>
              </a:rPr>
              <a:t> </a:t>
            </a:r>
            <a:endParaRPr lang="en-US" sz="2000" b="1" i="0" dirty="0">
              <a:effectLst/>
              <a:latin typeface="Calibri bod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1E8A4-D135-921E-80E5-2DD5D42BCE1B}"/>
              </a:ext>
            </a:extLst>
          </p:cNvPr>
          <p:cNvSpPr txBox="1"/>
          <p:nvPr/>
        </p:nvSpPr>
        <p:spPr>
          <a:xfrm>
            <a:off x="8268432" y="2693173"/>
            <a:ext cx="32774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b="1" i="0" dirty="0">
                <a:effectLst/>
                <a:latin typeface="Calibri body"/>
              </a:rPr>
              <a:t>Demographic Breakdown (based on who's clicked on the ad): </a:t>
            </a:r>
          </a:p>
          <a:p>
            <a:pPr lvl="1" fontAlgn="base"/>
            <a:r>
              <a:rPr lang="en-US" sz="1600" b="0" i="0" dirty="0">
                <a:effectLst/>
                <a:latin typeface="Calibri body"/>
              </a:rPr>
              <a:t>1. Males, 25-34</a:t>
            </a:r>
          </a:p>
          <a:p>
            <a:pPr lvl="1" fontAlgn="base"/>
            <a:r>
              <a:rPr lang="en-US" sz="1600" b="0" i="0" dirty="0">
                <a:effectLst/>
                <a:latin typeface="Calibri body"/>
              </a:rPr>
              <a:t>2. Females, 25-34</a:t>
            </a:r>
          </a:p>
          <a:p>
            <a:pPr lvl="1" fontAlgn="base"/>
            <a:r>
              <a:rPr lang="en-US" sz="1600" b="0" i="0" dirty="0">
                <a:effectLst/>
                <a:latin typeface="Calibri body"/>
              </a:rPr>
              <a:t>3. Females, 35-44</a:t>
            </a:r>
          </a:p>
          <a:p>
            <a:pPr lvl="1" fontAlgn="base"/>
            <a:r>
              <a:rPr lang="en-US" sz="1600" b="0" i="0" dirty="0">
                <a:effectLst/>
                <a:latin typeface="Calibri body"/>
              </a:rPr>
              <a:t>4. Males, 35-44</a:t>
            </a: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F3782E-871B-61C4-B0F7-E0EA02C821BF}"/>
              </a:ext>
            </a:extLst>
          </p:cNvPr>
          <p:cNvCxnSpPr>
            <a:cxnSpLocks/>
          </p:cNvCxnSpPr>
          <p:nvPr/>
        </p:nvCxnSpPr>
        <p:spPr>
          <a:xfrm>
            <a:off x="6458653" y="3340323"/>
            <a:ext cx="1433490" cy="0"/>
          </a:xfrm>
          <a:prstGeom prst="straightConnector1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118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209CD-CD82-667D-2AB4-B34BE50E3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877" y="596936"/>
            <a:ext cx="8094039" cy="55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60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209CD-CD82-667D-2AB4-B34BE50E3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877" y="596936"/>
            <a:ext cx="8094039" cy="551030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A03A09D-3B53-3A44-27FA-ACAF4553EDA4}"/>
              </a:ext>
            </a:extLst>
          </p:cNvPr>
          <p:cNvSpPr/>
          <p:nvPr/>
        </p:nvSpPr>
        <p:spPr>
          <a:xfrm>
            <a:off x="6444343" y="3472544"/>
            <a:ext cx="925286" cy="35923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8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209CD-CD82-667D-2AB4-B34BE50E3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877" y="596936"/>
            <a:ext cx="8094039" cy="551030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A03A09D-3B53-3A44-27FA-ACAF4553EDA4}"/>
              </a:ext>
            </a:extLst>
          </p:cNvPr>
          <p:cNvSpPr/>
          <p:nvPr/>
        </p:nvSpPr>
        <p:spPr>
          <a:xfrm>
            <a:off x="6433457" y="3788227"/>
            <a:ext cx="925286" cy="35923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94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209CD-CD82-667D-2AB4-B34BE50E3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877" y="596936"/>
            <a:ext cx="8094039" cy="551030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A03A09D-3B53-3A44-27FA-ACAF4553EDA4}"/>
              </a:ext>
            </a:extLst>
          </p:cNvPr>
          <p:cNvSpPr/>
          <p:nvPr/>
        </p:nvSpPr>
        <p:spPr>
          <a:xfrm>
            <a:off x="6433457" y="4778827"/>
            <a:ext cx="925286" cy="35923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08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EA1A-ECA7-1524-EC81-51B77259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97" y="332976"/>
            <a:ext cx="9404723" cy="1400530"/>
          </a:xfrm>
        </p:spPr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231257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6FB2-5F5A-6D7B-445A-A8D416D4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17390-990D-7D77-1C7B-CB5787972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2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FA4FD8-A020-0008-7977-284F8E87E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6" y="1583176"/>
            <a:ext cx="12020667" cy="36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91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AD87-E317-2880-7E16-9FD463E7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– Additional 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BE80C-3051-FA0F-68D7-59F4AF856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back over the last 30 days. How many times have you had five or more alcoholic drinks in a row? </a:t>
            </a:r>
          </a:p>
          <a:p>
            <a:pPr lvl="1"/>
            <a:r>
              <a:rPr lang="en-US" dirty="0"/>
              <a:t>17% all participants</a:t>
            </a:r>
          </a:p>
          <a:p>
            <a:pPr lvl="1"/>
            <a:r>
              <a:rPr lang="en-US" dirty="0"/>
              <a:t>29% among all people who consumed alcohol in past 30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C048D4-7F86-C018-E095-332DD242F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03" t="22462" r="23359" b="6603"/>
          <a:stretch/>
        </p:blipFill>
        <p:spPr>
          <a:xfrm>
            <a:off x="3688423" y="165253"/>
            <a:ext cx="5126804" cy="65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5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C6561-D1D0-3E16-8E69-8A5ACDB9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for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C09F5-8208-E7A5-BC4A-73299DB92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YAS, English: 20 start, 12 informative</a:t>
            </a:r>
          </a:p>
          <a:p>
            <a:r>
              <a:rPr lang="en-US" dirty="0"/>
              <a:t>YAS, Spanish: 1 start, 0 informative</a:t>
            </a:r>
          </a:p>
          <a:p>
            <a:r>
              <a:rPr lang="en-US" dirty="0"/>
              <a:t>PYAS, English: 17 start, 11 informative</a:t>
            </a:r>
          </a:p>
          <a:p>
            <a:r>
              <a:rPr lang="en-US" dirty="0"/>
              <a:t>PYAS, Spanish: 0 start, 0 informative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1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2D0A2-2469-6272-E1F6-781C611E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216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Results – YAS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4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D6804-14FE-C2E9-06B0-543218D8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A5A8F-445C-D4C7-1946-2AED4B82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Self-enrollment </a:t>
            </a:r>
          </a:p>
          <a:p>
            <a:r>
              <a:rPr lang="en-US" sz="2800" dirty="0"/>
              <a:t>Small sample size – 12 total</a:t>
            </a:r>
          </a:p>
          <a:p>
            <a:r>
              <a:rPr lang="en-US" sz="2800" dirty="0"/>
              <a:t>11 / 12 participants 21-26 years old</a:t>
            </a:r>
          </a:p>
          <a:p>
            <a:r>
              <a:rPr lang="en-US" sz="2800" dirty="0"/>
              <a:t>Majority cis-women</a:t>
            </a:r>
          </a:p>
        </p:txBody>
      </p:sp>
    </p:spTree>
    <p:extLst>
      <p:ext uri="{BB962C8B-B14F-4D97-AF65-F5344CB8AC3E}">
        <p14:creationId xmlns:p14="http://schemas.microsoft.com/office/powerpoint/2010/main" val="181094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0737B-498A-E763-AC95-D9B917E36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5" t="24119" r="13118" b="9064"/>
          <a:stretch/>
        </p:blipFill>
        <p:spPr>
          <a:xfrm>
            <a:off x="278085" y="400691"/>
            <a:ext cx="11635830" cy="58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6DB087-2F0E-7FFC-0784-00794BF08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050" y="155575"/>
            <a:ext cx="7073900" cy="65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06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4037</TotalTime>
  <Words>897</Words>
  <Application>Microsoft Office PowerPoint</Application>
  <PresentationFormat>Widescreen</PresentationFormat>
  <Paragraphs>130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body</vt:lpstr>
      <vt:lpstr>Century Gothic</vt:lpstr>
      <vt:lpstr>Wingdings 3</vt:lpstr>
      <vt:lpstr>Ion</vt:lpstr>
      <vt:lpstr>QHSUA’s  Young Adult Survey and  Parent of Young Adult Surveys: Overview and Results</vt:lpstr>
      <vt:lpstr>Approach</vt:lpstr>
      <vt:lpstr>Response – Outreach efforts</vt:lpstr>
      <vt:lpstr>PowerPoint Presentation</vt:lpstr>
      <vt:lpstr>Responses for analysis</vt:lpstr>
      <vt:lpstr>Results – YAS </vt:lpstr>
      <vt:lpstr>Things to keep in mind</vt:lpstr>
      <vt:lpstr>PowerPoint Presentation</vt:lpstr>
      <vt:lpstr>PowerPoint Presentation</vt:lpstr>
      <vt:lpstr>Perceived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– PYAS </vt:lpstr>
      <vt:lpstr>Things to keep in mind</vt:lpstr>
      <vt:lpstr>Questions asked to parents/FG about substance use</vt:lpstr>
      <vt:lpstr>PowerPoint Presentation</vt:lpstr>
      <vt:lpstr>PowerPoint Presentation</vt:lpstr>
      <vt:lpstr>So How Do These Data Compare?</vt:lpstr>
      <vt:lpstr>Perception vs   reported use</vt:lpstr>
      <vt:lpstr>Alcohol </vt:lpstr>
      <vt:lpstr>Marijuana</vt:lpstr>
      <vt:lpstr>Other substances </vt:lpstr>
      <vt:lpstr>Other services the community  may need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  <vt:lpstr>Extra Slides</vt:lpstr>
      <vt:lpstr>PowerPoint Presentation</vt:lpstr>
      <vt:lpstr>Alcohol – Additional Qs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QHSUA’s  Young Adult Survey and  Parent of Young Adult Surveys: Overview and Results</dc:title>
  <dc:creator>Maegan Boutot</dc:creator>
  <cp:lastModifiedBy>Maegan Boutot</cp:lastModifiedBy>
  <cp:revision>19</cp:revision>
  <dcterms:created xsi:type="dcterms:W3CDTF">2022-05-06T15:07:49Z</dcterms:created>
  <dcterms:modified xsi:type="dcterms:W3CDTF">2022-07-12T18:26:56Z</dcterms:modified>
</cp:coreProperties>
</file>