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464" r:id="rId5"/>
    <p:sldId id="564" r:id="rId6"/>
    <p:sldId id="593" r:id="rId7"/>
    <p:sldId id="586" r:id="rId8"/>
    <p:sldId id="585" r:id="rId9"/>
    <p:sldId id="584" r:id="rId10"/>
    <p:sldId id="583" r:id="rId11"/>
    <p:sldId id="568" r:id="rId12"/>
    <p:sldId id="566" r:id="rId13"/>
    <p:sldId id="589" r:id="rId14"/>
    <p:sldId id="590" r:id="rId15"/>
    <p:sldId id="591" r:id="rId16"/>
    <p:sldId id="592" r:id="rId17"/>
    <p:sldId id="574" r:id="rId18"/>
    <p:sldId id="575" r:id="rId19"/>
    <p:sldId id="577" r:id="rId20"/>
    <p:sldId id="580" r:id="rId21"/>
    <p:sldId id="598" r:id="rId22"/>
    <p:sldId id="576" r:id="rId23"/>
    <p:sldId id="594" r:id="rId24"/>
    <p:sldId id="600" r:id="rId25"/>
    <p:sldId id="601" r:id="rId26"/>
    <p:sldId id="595" r:id="rId27"/>
    <p:sldId id="597" r:id="rId28"/>
    <p:sldId id="599" r:id="rId29"/>
    <p:sldId id="596" r:id="rId30"/>
    <p:sldId id="5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9F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schoolhealthDD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ega\QHSUA\PNAS%20completed%20data%20and%20code\2023\tabl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Sheet3!$A$6</c:f>
              <c:strCache>
                <c:ptCount val="1"/>
                <c:pt idx="0">
                  <c:v>Did use substances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cat>
            <c:strRef>
              <c:f>Sheet3!$B$5:$D$5</c:f>
              <c:strCache>
                <c:ptCount val="3"/>
                <c:pt idx="0">
                  <c:v>8th</c:v>
                </c:pt>
                <c:pt idx="1">
                  <c:v>10th</c:v>
                </c:pt>
                <c:pt idx="2">
                  <c:v>12th</c:v>
                </c:pt>
              </c:strCache>
            </c:strRef>
          </c:cat>
          <c:val>
            <c:numRef>
              <c:f>Sheet3!$B$6:$D$6</c:f>
              <c:numCache>
                <c:formatCode>General</c:formatCode>
                <c:ptCount val="3"/>
                <c:pt idx="0">
                  <c:v>16.099999999999994</c:v>
                </c:pt>
                <c:pt idx="1">
                  <c:v>25.290000000000006</c:v>
                </c:pt>
                <c:pt idx="2">
                  <c:v>31.209999999999994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3-4375-AC81-8B6D1FCCCE01}"/>
            </c:ext>
          </c:extLst>
        </c:ser>
        <c:ser>
          <c:idx val="1"/>
          <c:order val="1"/>
          <c:tx>
            <c:strRef>
              <c:f>Sheet3!$A$7</c:f>
              <c:strCache>
                <c:ptCount val="1"/>
                <c:pt idx="0">
                  <c:v>Did not use substances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Sheet3!$B$5:$D$5</c:f>
              <c:strCache>
                <c:ptCount val="3"/>
                <c:pt idx="0">
                  <c:v>8th</c:v>
                </c:pt>
                <c:pt idx="1">
                  <c:v>10th</c:v>
                </c:pt>
                <c:pt idx="2">
                  <c:v>12th</c:v>
                </c:pt>
              </c:strCache>
            </c:strRef>
          </c:cat>
          <c:val>
            <c:numRef>
              <c:f>Sheet3!$B$7:$D$7</c:f>
              <c:numCache>
                <c:formatCode>General</c:formatCode>
                <c:ptCount val="3"/>
                <c:pt idx="0">
                  <c:v>83.9</c:v>
                </c:pt>
                <c:pt idx="1">
                  <c:v>74.709999999999994</c:v>
                </c:pt>
                <c:pt idx="2">
                  <c:v>68.790000000000006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3-4375-AC81-8B6D1FCCC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57349840"/>
        <c:axId val="1257180592"/>
      </c:barChart>
      <c:catAx>
        <c:axId val="1257349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180592"/>
        <c:crosses val="autoZero"/>
        <c:auto val="1"/>
        <c:lblAlgn val="ctr"/>
        <c:lblOffset val="100"/>
        <c:noMultiLvlLbl val="0"/>
      </c:catAx>
      <c:valAx>
        <c:axId val="125718059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734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0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10th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Sheet2!$B$8</c:f>
              <c:strCache>
                <c:ptCount val="1"/>
                <c:pt idx="0">
                  <c:v>10th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Sheet2!$A$9:$A$13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Sheet2!$B$9:$B$13</c:f>
              <c:numCache>
                <c:formatCode>0</c:formatCode>
                <c:ptCount val="5"/>
                <c:pt idx="0">
                  <c:v>70.59</c:v>
                </c:pt>
                <c:pt idx="1">
                  <c:v>63.33</c:v>
                </c:pt>
                <c:pt idx="2">
                  <c:v>80.650000000000006</c:v>
                </c:pt>
                <c:pt idx="3">
                  <c:v>76.599999999999994</c:v>
                </c:pt>
                <c:pt idx="4">
                  <c:v>86.52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2-4692-95BD-4F58845D3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0918080"/>
        <c:axId val="1394765600"/>
      </c:barChart>
      <c:catAx>
        <c:axId val="172091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94765600"/>
        <c:crosses val="autoZero"/>
        <c:auto val="1"/>
        <c:lblAlgn val="ctr"/>
        <c:lblOffset val="100"/>
        <c:noMultiLvlLbl val="0"/>
      </c:catAx>
      <c:valAx>
        <c:axId val="1394765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091808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42411308715424"/>
          <c:y val="2.8620348448662639E-2"/>
          <c:w val="0.52730536669283756"/>
          <c:h val="0.862357893677346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'Sheet2 (2)'!$B$1</c:f>
              <c:strCache>
                <c:ptCount val="1"/>
                <c:pt idx="0">
                  <c:v>8th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'Sheet2 (2)'!$A$2:$A$6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'Sheet2 (2)'!$B$2:$B$6</c:f>
              <c:numCache>
                <c:formatCode>0</c:formatCode>
                <c:ptCount val="5"/>
                <c:pt idx="0">
                  <c:v>0</c:v>
                </c:pt>
                <c:pt idx="1">
                  <c:v>17</c:v>
                </c:pt>
                <c:pt idx="2">
                  <c:v>3</c:v>
                </c:pt>
                <c:pt idx="3">
                  <c:v>19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4-4EA8-83F9-9590BB279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2410400"/>
        <c:axId val="1687709408"/>
      </c:barChart>
      <c:catAx>
        <c:axId val="169241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709408"/>
        <c:crosses val="autoZero"/>
        <c:auto val="1"/>
        <c:lblAlgn val="ctr"/>
        <c:lblOffset val="100"/>
        <c:noMultiLvlLbl val="0"/>
      </c:catAx>
      <c:valAx>
        <c:axId val="16877094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4104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'Sheet2 (2)'!$B$8</c:f>
              <c:strCache>
                <c:ptCount val="1"/>
                <c:pt idx="0">
                  <c:v>10th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'Sheet2 (2)'!$A$9:$A$13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'Sheet2 (2)'!$B$9:$B$13</c:f>
              <c:numCache>
                <c:formatCode>0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13</c:v>
                </c:pt>
                <c:pt idx="3">
                  <c:v>30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8-4C03-B90B-892A2BC75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0918080"/>
        <c:axId val="1394765600"/>
      </c:barChart>
      <c:catAx>
        <c:axId val="172091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94765600"/>
        <c:crosses val="autoZero"/>
        <c:auto val="1"/>
        <c:lblAlgn val="ctr"/>
        <c:lblOffset val="100"/>
        <c:noMultiLvlLbl val="0"/>
      </c:catAx>
      <c:valAx>
        <c:axId val="139476560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091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'Sheet2 (2)'!$B$15</c:f>
              <c:strCache>
                <c:ptCount val="1"/>
                <c:pt idx="0">
                  <c:v>12th</c:v>
                </c:pt>
              </c:strCache>
            </c:strRef>
          </c:tx>
          <c:spPr>
            <a:solidFill>
              <a:srgbClr val="F339F3"/>
            </a:solidFill>
            <a:ln>
              <a:noFill/>
            </a:ln>
            <a:effectLst/>
          </c:spPr>
          <c:invertIfNegative val="0"/>
          <c:cat>
            <c:strRef>
              <c:f>'Sheet2 (2)'!$A$16:$A$20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'Sheet2 (2)'!$B$16:$B$20</c:f>
              <c:numCache>
                <c:formatCode>0</c:formatCode>
                <c:ptCount val="5"/>
                <c:pt idx="0">
                  <c:v>18</c:v>
                </c:pt>
                <c:pt idx="1">
                  <c:v>18</c:v>
                </c:pt>
                <c:pt idx="2">
                  <c:v>21</c:v>
                </c:pt>
                <c:pt idx="3">
                  <c:v>26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C2-4CD5-B82A-A5A834778C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7813760"/>
        <c:axId val="1687712768"/>
      </c:barChart>
      <c:catAx>
        <c:axId val="1697813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7712768"/>
        <c:crosses val="autoZero"/>
        <c:auto val="1"/>
        <c:lblAlgn val="ctr"/>
        <c:lblOffset val="100"/>
        <c:noMultiLvlLbl val="0"/>
      </c:catAx>
      <c:valAx>
        <c:axId val="168771276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1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8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8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8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8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1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Sheet1!$J$13</c:f>
              <c:strCache>
                <c:ptCount val="1"/>
                <c:pt idx="0">
                  <c:v>1st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Sheet1!$K$13:$S$13</c:f>
              <c:numCache>
                <c:formatCode>General</c:formatCode>
                <c:ptCount val="9"/>
                <c:pt idx="0">
                  <c:v>6.84</c:v>
                </c:pt>
                <c:pt idx="3">
                  <c:v>14.06</c:v>
                </c:pt>
                <c:pt idx="6">
                  <c:v>22.29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9-4EB0-BEAF-4E4BBB44D167}"/>
            </c:ext>
          </c:extLst>
        </c:ser>
        <c:ser>
          <c:idx val="1"/>
          <c:order val="1"/>
          <c:tx>
            <c:strRef>
              <c:f>Sheet1!$J$14</c:f>
              <c:strCache>
                <c:ptCount val="1"/>
                <c:pt idx="0">
                  <c:v>2nd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Sheet1!$K$14:$S$14</c:f>
              <c:numCache>
                <c:formatCode>General</c:formatCode>
                <c:ptCount val="9"/>
                <c:pt idx="1">
                  <c:v>6.38</c:v>
                </c:pt>
                <c:pt idx="4">
                  <c:v>13.39</c:v>
                </c:pt>
                <c:pt idx="7">
                  <c:v>19.11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9-4EB0-BEAF-4E4BBB44D167}"/>
            </c:ext>
          </c:extLst>
        </c:ser>
        <c:ser>
          <c:idx val="2"/>
          <c:order val="2"/>
          <c:tx>
            <c:strRef>
              <c:f>Sheet1!$J$15</c:f>
              <c:strCache>
                <c:ptCount val="1"/>
                <c:pt idx="0">
                  <c:v>3rd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Sheet1!$K$12:$S$12</c:f>
              <c:strCache>
                <c:ptCount val="9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1st</c:v>
                </c:pt>
                <c:pt idx="4">
                  <c:v>2nd</c:v>
                </c:pt>
                <c:pt idx="5">
                  <c:v>3rd</c:v>
                </c:pt>
                <c:pt idx="6">
                  <c:v>1st</c:v>
                </c:pt>
                <c:pt idx="7">
                  <c:v>2nd</c:v>
                </c:pt>
                <c:pt idx="8">
                  <c:v>3rd</c:v>
                </c:pt>
              </c:strCache>
            </c:strRef>
          </c:cat>
          <c:val>
            <c:numRef>
              <c:f>Sheet1!$K$15:$S$15</c:f>
              <c:numCache>
                <c:formatCode>General</c:formatCode>
                <c:ptCount val="9"/>
                <c:pt idx="2">
                  <c:v>5.51</c:v>
                </c:pt>
                <c:pt idx="5">
                  <c:v>12.5</c:v>
                </c:pt>
                <c:pt idx="8">
                  <c:v>17.309999999999999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9-4EB0-BEAF-4E4BBB44D1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11136"/>
        <c:axId val="1263348192"/>
      </c:lineChart>
      <c:catAx>
        <c:axId val="11933111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63348192"/>
        <c:crosses val="autoZero"/>
        <c:auto val="1"/>
        <c:lblAlgn val="ctr"/>
        <c:lblOffset val="100"/>
        <c:noMultiLvlLbl val="0"/>
      </c:catAx>
      <c:valAx>
        <c:axId val="12633481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shade val="15000"/>
                  <a:alpha val="1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11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12th</a:t>
            </a:r>
          </a:p>
        </c:rich>
      </c:tx>
      <c:layout>
        <c:manualLayout>
          <c:xMode val="edge"/>
          <c:yMode val="edge"/>
          <c:x val="0.38662983965899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12th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Sheet2!$A$16:$A$20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Sheet2!$B$16:$B$20</c:f>
              <c:numCache>
                <c:formatCode>0</c:formatCode>
                <c:ptCount val="5"/>
                <c:pt idx="0">
                  <c:v>72.73</c:v>
                </c:pt>
                <c:pt idx="1">
                  <c:v>72.73</c:v>
                </c:pt>
                <c:pt idx="2">
                  <c:v>68.42</c:v>
                </c:pt>
                <c:pt idx="3">
                  <c:v>89.74</c:v>
                </c:pt>
                <c:pt idx="4">
                  <c:v>86.57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7F-4AD1-A12D-EC687C670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7813760"/>
        <c:axId val="1687712768"/>
      </c:barChart>
      <c:catAx>
        <c:axId val="1697813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7712768"/>
        <c:crosses val="autoZero"/>
        <c:auto val="1"/>
        <c:lblAlgn val="ctr"/>
        <c:lblOffset val="100"/>
        <c:noMultiLvlLbl val="0"/>
      </c:catAx>
      <c:valAx>
        <c:axId val="1687712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8137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8th</a:t>
            </a:r>
          </a:p>
        </c:rich>
      </c:tx>
      <c:layout>
        <c:manualLayout>
          <c:xMode val="edge"/>
          <c:yMode val="edge"/>
          <c:x val="0.676164408740282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8th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Sheet2!$A$2:$A$6</c:f>
              <c:strCache>
                <c:ptCount val="5"/>
                <c:pt idx="0">
                  <c:v>Very rarely or never</c:v>
                </c:pt>
                <c:pt idx="1">
                  <c:v>Once or twice total</c:v>
                </c:pt>
                <c:pt idx="2">
                  <c:v>Once or twice a month</c:v>
                </c:pt>
                <c:pt idx="3">
                  <c:v>Once or twice a week</c:v>
                </c:pt>
                <c:pt idx="4">
                  <c:v>Every day or nearly every day</c:v>
                </c:pt>
              </c:strCache>
            </c:strRef>
          </c:cat>
          <c:val>
            <c:numRef>
              <c:f>Sheet2!$B$2:$B$6</c:f>
              <c:numCache>
                <c:formatCode>0</c:formatCode>
                <c:ptCount val="5"/>
                <c:pt idx="0">
                  <c:v>55.17</c:v>
                </c:pt>
                <c:pt idx="1">
                  <c:v>79.17</c:v>
                </c:pt>
                <c:pt idx="2">
                  <c:v>68.569999999999993</c:v>
                </c:pt>
                <c:pt idx="3">
                  <c:v>77.08</c:v>
                </c:pt>
                <c:pt idx="4">
                  <c:v>81.430000000000007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6-456A-89D2-E79DF4FB5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2410400"/>
        <c:axId val="1687709408"/>
      </c:barChart>
      <c:catAx>
        <c:axId val="169241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709408"/>
        <c:crosses val="autoZero"/>
        <c:auto val="1"/>
        <c:lblAlgn val="ctr"/>
        <c:lblOffset val="100"/>
        <c:noMultiLvlLbl val="0"/>
      </c:catAx>
      <c:valAx>
        <c:axId val="168770940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24104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34AC7-A4E8-4366-8958-7CE80F160FC9}" type="doc">
      <dgm:prSet loTypeId="urn:microsoft.com/office/officeart/2005/8/layout/hierarchy4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902374D-F0FF-432D-84D0-C6CE74085BA6}">
      <dgm:prSet phldrT="[Text]" custT="1"/>
      <dgm:spPr>
        <a:solidFill>
          <a:srgbClr val="F9F951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en-US" sz="24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Surveyed 8</a:t>
          </a:r>
          <a:r>
            <a:rPr lang="en-US" sz="2400" b="1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 </a:t>
          </a:r>
          <a:r>
            <a:rPr lang="en-US" sz="24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- 12</a:t>
          </a:r>
          <a:r>
            <a:rPr lang="en-US" sz="2400" b="1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</a:t>
          </a:r>
          <a:r>
            <a:rPr lang="en-US" sz="24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 grade</a:t>
          </a:r>
        </a:p>
        <a:p>
          <a:pPr rtl="0"/>
          <a:r>
            <a:rPr lang="en-US" sz="24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N=854</a:t>
          </a:r>
        </a:p>
      </dgm:t>
    </dgm:pt>
    <dgm:pt modelId="{665978BF-4B08-4150-9285-F3E1AC3424DE}" type="parTrans" cxnId="{2244ACE3-EE54-4293-A45B-FFA58173A816}">
      <dgm:prSet/>
      <dgm:spPr/>
      <dgm:t>
        <a:bodyPr/>
        <a:lstStyle/>
        <a:p>
          <a:endParaRPr lang="en-US"/>
        </a:p>
      </dgm:t>
    </dgm:pt>
    <dgm:pt modelId="{A2DCE579-0B64-4DC5-B373-75139393DACF}" type="sibTrans" cxnId="{2244ACE3-EE54-4293-A45B-FFA58173A816}">
      <dgm:prSet/>
      <dgm:spPr/>
      <dgm:t>
        <a:bodyPr/>
        <a:lstStyle/>
        <a:p>
          <a:endParaRPr lang="en-US"/>
        </a:p>
      </dgm:t>
    </dgm:pt>
    <dgm:pt modelId="{DCADC686-EC87-416C-AED3-2B49EF5BCE20}">
      <dgm:prSet phldrT="[Text]" custT="1"/>
      <dgm:spPr>
        <a:solidFill>
          <a:srgbClr val="F9F951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sz="28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8th,10th,12</a:t>
          </a:r>
          <a:r>
            <a:rPr lang="en-US" sz="2800" b="1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</a:t>
          </a:r>
          <a:endParaRPr lang="en-US" sz="2800" b="1" dirty="0">
            <a:solidFill>
              <a:schemeClr val="tx1"/>
            </a:solidFill>
            <a:latin typeface="Open Sans"/>
            <a:ea typeface="Open Sans"/>
            <a:cs typeface="Open Sans"/>
          </a:endParaRPr>
        </a:p>
        <a:p>
          <a:r>
            <a:rPr lang="en-US" sz="28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N=650</a:t>
          </a:r>
          <a:endParaRPr lang="en-US" sz="1800" b="1" dirty="0">
            <a:solidFill>
              <a:schemeClr val="tx1"/>
            </a:solidFill>
            <a:latin typeface="Open Sans"/>
            <a:ea typeface="Open Sans"/>
            <a:cs typeface="Open Sans"/>
          </a:endParaRPr>
        </a:p>
      </dgm:t>
    </dgm:pt>
    <dgm:pt modelId="{A4828CEE-E6AC-42E2-8D51-C9A30293BBD3}" type="parTrans" cxnId="{AAAB6B09-78BE-4447-96D1-880BB36C522D}">
      <dgm:prSet/>
      <dgm:spPr/>
      <dgm:t>
        <a:bodyPr/>
        <a:lstStyle/>
        <a:p>
          <a:endParaRPr lang="en-US"/>
        </a:p>
      </dgm:t>
    </dgm:pt>
    <dgm:pt modelId="{62700B9B-8A65-4C59-8FCA-5F0F11EAE743}" type="sibTrans" cxnId="{AAAB6B09-78BE-4447-96D1-880BB36C522D}">
      <dgm:prSet/>
      <dgm:spPr/>
      <dgm:t>
        <a:bodyPr/>
        <a:lstStyle/>
        <a:p>
          <a:endParaRPr lang="en-US"/>
        </a:p>
      </dgm:t>
    </dgm:pt>
    <dgm:pt modelId="{AABF56F7-864D-4C74-B124-E819BB8E62B2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pPr rtl="0"/>
          <a:r>
            <a:rPr lang="en-US" sz="2400" b="1" dirty="0">
              <a:latin typeface="Open Sans"/>
              <a:ea typeface="Open Sans"/>
              <a:cs typeface="Open Sans"/>
            </a:rPr>
            <a:t>Surveying was conducted in schools in March-May 2023</a:t>
          </a:r>
        </a:p>
      </dgm:t>
    </dgm:pt>
    <dgm:pt modelId="{EDB48C2D-647D-4A99-9399-ACC32D8D4BC7}" type="sibTrans" cxnId="{8F7604FD-3F91-4F37-B251-BDA8FC712F48}">
      <dgm:prSet/>
      <dgm:spPr/>
      <dgm:t>
        <a:bodyPr/>
        <a:lstStyle/>
        <a:p>
          <a:endParaRPr lang="en-US"/>
        </a:p>
      </dgm:t>
    </dgm:pt>
    <dgm:pt modelId="{3A464347-8BBE-4734-89BB-C544640D75D9}" type="parTrans" cxnId="{8F7604FD-3F91-4F37-B251-BDA8FC712F48}">
      <dgm:prSet/>
      <dgm:spPr/>
      <dgm:t>
        <a:bodyPr/>
        <a:lstStyle/>
        <a:p>
          <a:endParaRPr lang="en-US"/>
        </a:p>
      </dgm:t>
    </dgm:pt>
    <dgm:pt modelId="{79288B76-2810-4B2E-BD20-4348823045BF}">
      <dgm:prSet phldrT="[Text]" phldr="0" custT="1"/>
      <dgm:spPr>
        <a:solidFill>
          <a:srgbClr val="F9F951"/>
        </a:solidFill>
        <a:ln>
          <a:solidFill>
            <a:schemeClr val="accent6"/>
          </a:solidFill>
        </a:ln>
      </dgm:spPr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Following info comes from a selection from the 65+ questions asked</a:t>
          </a:r>
        </a:p>
      </dgm:t>
    </dgm:pt>
    <dgm:pt modelId="{50F7D496-5801-4759-9A8C-F126BF6E4181}" type="parTrans" cxnId="{C7F17AD1-E11A-457A-80EE-103DB10F2585}">
      <dgm:prSet/>
      <dgm:spPr/>
      <dgm:t>
        <a:bodyPr/>
        <a:lstStyle/>
        <a:p>
          <a:endParaRPr lang="en-US"/>
        </a:p>
      </dgm:t>
    </dgm:pt>
    <dgm:pt modelId="{473DD0D4-2383-4EB7-8B40-127EA63A8B7E}" type="sibTrans" cxnId="{C7F17AD1-E11A-457A-80EE-103DB10F2585}">
      <dgm:prSet/>
      <dgm:spPr/>
      <dgm:t>
        <a:bodyPr/>
        <a:lstStyle/>
        <a:p>
          <a:endParaRPr lang="en-US"/>
        </a:p>
      </dgm:t>
    </dgm:pt>
    <dgm:pt modelId="{8EFB130B-2764-4A2A-807B-E8A41A585266}" type="pres">
      <dgm:prSet presAssocID="{EA034AC7-A4E8-4366-8958-7CE80F160FC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0DE3F1-ED11-40D5-A678-2137D3A58B05}" type="pres">
      <dgm:prSet presAssocID="{AABF56F7-864D-4C74-B124-E819BB8E62B2}" presName="vertOne" presStyleCnt="0"/>
      <dgm:spPr/>
    </dgm:pt>
    <dgm:pt modelId="{26F0C141-685F-4BF4-9399-6D776714B1DA}" type="pres">
      <dgm:prSet presAssocID="{AABF56F7-864D-4C74-B124-E819BB8E62B2}" presName="txOne" presStyleLbl="node0" presStyleIdx="0" presStyleCnt="1" custScaleX="54229" custScaleY="100984" custLinFactNeighborX="0" custLinFactNeighborY="-3724">
        <dgm:presLayoutVars>
          <dgm:chPref val="3"/>
        </dgm:presLayoutVars>
      </dgm:prSet>
      <dgm:spPr/>
    </dgm:pt>
    <dgm:pt modelId="{39CBF2ED-C9FE-4ACD-93C6-C7CEA9F5620A}" type="pres">
      <dgm:prSet presAssocID="{AABF56F7-864D-4C74-B124-E819BB8E62B2}" presName="parTransOne" presStyleCnt="0"/>
      <dgm:spPr/>
    </dgm:pt>
    <dgm:pt modelId="{8B45DA8C-EC28-4B32-B754-C8849C01BAF9}" type="pres">
      <dgm:prSet presAssocID="{AABF56F7-864D-4C74-B124-E819BB8E62B2}" presName="horzOne" presStyleCnt="0"/>
      <dgm:spPr/>
    </dgm:pt>
    <dgm:pt modelId="{654F1BD9-BBFF-46D9-A264-676614C7647F}" type="pres">
      <dgm:prSet presAssocID="{4902374D-F0FF-432D-84D0-C6CE74085BA6}" presName="vertTwo" presStyleCnt="0"/>
      <dgm:spPr/>
    </dgm:pt>
    <dgm:pt modelId="{B0A0DFE7-02A3-41E5-A5BE-45743EC4818E}" type="pres">
      <dgm:prSet presAssocID="{4902374D-F0FF-432D-84D0-C6CE74085BA6}" presName="txTwo" presStyleLbl="node2" presStyleIdx="0" presStyleCnt="3" custLinFactNeighborX="4257" custLinFactNeighborY="11703">
        <dgm:presLayoutVars>
          <dgm:chPref val="3"/>
        </dgm:presLayoutVars>
      </dgm:prSet>
      <dgm:spPr/>
    </dgm:pt>
    <dgm:pt modelId="{854AB7B9-4995-4FCF-84C2-EAD67E7CE88A}" type="pres">
      <dgm:prSet presAssocID="{4902374D-F0FF-432D-84D0-C6CE74085BA6}" presName="horzTwo" presStyleCnt="0"/>
      <dgm:spPr/>
    </dgm:pt>
    <dgm:pt modelId="{36196B8B-21F0-4E39-9296-39C540699EC4}" type="pres">
      <dgm:prSet presAssocID="{A2DCE579-0B64-4DC5-B373-75139393DACF}" presName="sibSpaceTwo" presStyleCnt="0"/>
      <dgm:spPr/>
    </dgm:pt>
    <dgm:pt modelId="{550A91A1-1E73-4573-81C5-2A6F013DA31C}" type="pres">
      <dgm:prSet presAssocID="{DCADC686-EC87-416C-AED3-2B49EF5BCE20}" presName="vertTwo" presStyleCnt="0"/>
      <dgm:spPr/>
    </dgm:pt>
    <dgm:pt modelId="{41E2C183-8735-4678-946A-590E3677CD0A}" type="pres">
      <dgm:prSet presAssocID="{DCADC686-EC87-416C-AED3-2B49EF5BCE20}" presName="txTwo" presStyleLbl="node2" presStyleIdx="1" presStyleCnt="3" custLinFactNeighborX="0" custLinFactNeighborY="1531">
        <dgm:presLayoutVars>
          <dgm:chPref val="3"/>
        </dgm:presLayoutVars>
      </dgm:prSet>
      <dgm:spPr/>
    </dgm:pt>
    <dgm:pt modelId="{6C62BC56-3922-4FBD-8941-18A7BEA442CA}" type="pres">
      <dgm:prSet presAssocID="{DCADC686-EC87-416C-AED3-2B49EF5BCE20}" presName="horzTwo" presStyleCnt="0"/>
      <dgm:spPr/>
    </dgm:pt>
    <dgm:pt modelId="{327B76CA-5C88-461E-A1C9-A1B783FEA682}" type="pres">
      <dgm:prSet presAssocID="{62700B9B-8A65-4C59-8FCA-5F0F11EAE743}" presName="sibSpaceTwo" presStyleCnt="0"/>
      <dgm:spPr/>
    </dgm:pt>
    <dgm:pt modelId="{B6D755FC-7F50-440E-B383-2727A4DE6800}" type="pres">
      <dgm:prSet presAssocID="{79288B76-2810-4B2E-BD20-4348823045BF}" presName="vertTwo" presStyleCnt="0"/>
      <dgm:spPr/>
    </dgm:pt>
    <dgm:pt modelId="{6FE6CCD9-2D90-4B0D-BB31-30256F9CC537}" type="pres">
      <dgm:prSet presAssocID="{79288B76-2810-4B2E-BD20-4348823045BF}" presName="txTwo" presStyleLbl="node2" presStyleIdx="2" presStyleCnt="3" custLinFactNeighborX="-18" custLinFactNeighborY="7383">
        <dgm:presLayoutVars>
          <dgm:chPref val="3"/>
        </dgm:presLayoutVars>
      </dgm:prSet>
      <dgm:spPr/>
    </dgm:pt>
    <dgm:pt modelId="{E34E4083-97A0-447A-B3CE-013A2156BD8A}" type="pres">
      <dgm:prSet presAssocID="{79288B76-2810-4B2E-BD20-4348823045BF}" presName="horzTwo" presStyleCnt="0"/>
      <dgm:spPr/>
    </dgm:pt>
  </dgm:ptLst>
  <dgm:cxnLst>
    <dgm:cxn modelId="{AAAB6B09-78BE-4447-96D1-880BB36C522D}" srcId="{AABF56F7-864D-4C74-B124-E819BB8E62B2}" destId="{DCADC686-EC87-416C-AED3-2B49EF5BCE20}" srcOrd="1" destOrd="0" parTransId="{A4828CEE-E6AC-42E2-8D51-C9A30293BBD3}" sibTransId="{62700B9B-8A65-4C59-8FCA-5F0F11EAE743}"/>
    <dgm:cxn modelId="{7B2E9B62-1655-4942-BAD6-7BCB44FC1E40}" type="presOf" srcId="{DCADC686-EC87-416C-AED3-2B49EF5BCE20}" destId="{41E2C183-8735-4678-946A-590E3677CD0A}" srcOrd="0" destOrd="0" presId="urn:microsoft.com/office/officeart/2005/8/layout/hierarchy4"/>
    <dgm:cxn modelId="{0D6FDA7E-6377-46A8-B50B-AD28B9BCBE6E}" type="presOf" srcId="{AABF56F7-864D-4C74-B124-E819BB8E62B2}" destId="{26F0C141-685F-4BF4-9399-6D776714B1DA}" srcOrd="0" destOrd="0" presId="urn:microsoft.com/office/officeart/2005/8/layout/hierarchy4"/>
    <dgm:cxn modelId="{994CAF80-B549-43D1-AF75-C21A70052E0B}" type="presOf" srcId="{EA034AC7-A4E8-4366-8958-7CE80F160FC9}" destId="{8EFB130B-2764-4A2A-807B-E8A41A585266}" srcOrd="0" destOrd="0" presId="urn:microsoft.com/office/officeart/2005/8/layout/hierarchy4"/>
    <dgm:cxn modelId="{29CD3590-4AFD-4BBC-8887-0665C8102356}" type="presOf" srcId="{4902374D-F0FF-432D-84D0-C6CE74085BA6}" destId="{B0A0DFE7-02A3-41E5-A5BE-45743EC4818E}" srcOrd="0" destOrd="0" presId="urn:microsoft.com/office/officeart/2005/8/layout/hierarchy4"/>
    <dgm:cxn modelId="{C7F17AD1-E11A-457A-80EE-103DB10F2585}" srcId="{AABF56F7-864D-4C74-B124-E819BB8E62B2}" destId="{79288B76-2810-4B2E-BD20-4348823045BF}" srcOrd="2" destOrd="0" parTransId="{50F7D496-5801-4759-9A8C-F126BF6E4181}" sibTransId="{473DD0D4-2383-4EB7-8B40-127EA63A8B7E}"/>
    <dgm:cxn modelId="{2F95E5D7-B5AA-41A5-8657-F45227B80209}" type="presOf" srcId="{79288B76-2810-4B2E-BD20-4348823045BF}" destId="{6FE6CCD9-2D90-4B0D-BB31-30256F9CC537}" srcOrd="0" destOrd="0" presId="urn:microsoft.com/office/officeart/2005/8/layout/hierarchy4"/>
    <dgm:cxn modelId="{2244ACE3-EE54-4293-A45B-FFA58173A816}" srcId="{AABF56F7-864D-4C74-B124-E819BB8E62B2}" destId="{4902374D-F0FF-432D-84D0-C6CE74085BA6}" srcOrd="0" destOrd="0" parTransId="{665978BF-4B08-4150-9285-F3E1AC3424DE}" sibTransId="{A2DCE579-0B64-4DC5-B373-75139393DACF}"/>
    <dgm:cxn modelId="{8F7604FD-3F91-4F37-B251-BDA8FC712F48}" srcId="{EA034AC7-A4E8-4366-8958-7CE80F160FC9}" destId="{AABF56F7-864D-4C74-B124-E819BB8E62B2}" srcOrd="0" destOrd="0" parTransId="{3A464347-8BBE-4734-89BB-C544640D75D9}" sibTransId="{EDB48C2D-647D-4A99-9399-ACC32D8D4BC7}"/>
    <dgm:cxn modelId="{ACB61802-FACF-4560-9136-B0B76508581A}" type="presParOf" srcId="{8EFB130B-2764-4A2A-807B-E8A41A585266}" destId="{6B0DE3F1-ED11-40D5-A678-2137D3A58B05}" srcOrd="0" destOrd="0" presId="urn:microsoft.com/office/officeart/2005/8/layout/hierarchy4"/>
    <dgm:cxn modelId="{EBE88D4D-F2EA-4EF4-8C28-3BDCB503B001}" type="presParOf" srcId="{6B0DE3F1-ED11-40D5-A678-2137D3A58B05}" destId="{26F0C141-685F-4BF4-9399-6D776714B1DA}" srcOrd="0" destOrd="0" presId="urn:microsoft.com/office/officeart/2005/8/layout/hierarchy4"/>
    <dgm:cxn modelId="{D64E1698-16D7-42AB-BF48-EA14EE045E6B}" type="presParOf" srcId="{6B0DE3F1-ED11-40D5-A678-2137D3A58B05}" destId="{39CBF2ED-C9FE-4ACD-93C6-C7CEA9F5620A}" srcOrd="1" destOrd="0" presId="urn:microsoft.com/office/officeart/2005/8/layout/hierarchy4"/>
    <dgm:cxn modelId="{C2078217-46FF-4FDE-AFC5-AA11FC412681}" type="presParOf" srcId="{6B0DE3F1-ED11-40D5-A678-2137D3A58B05}" destId="{8B45DA8C-EC28-4B32-B754-C8849C01BAF9}" srcOrd="2" destOrd="0" presId="urn:microsoft.com/office/officeart/2005/8/layout/hierarchy4"/>
    <dgm:cxn modelId="{D0727B7A-E0A8-424F-9A92-D1286FB64D9C}" type="presParOf" srcId="{8B45DA8C-EC28-4B32-B754-C8849C01BAF9}" destId="{654F1BD9-BBFF-46D9-A264-676614C7647F}" srcOrd="0" destOrd="0" presId="urn:microsoft.com/office/officeart/2005/8/layout/hierarchy4"/>
    <dgm:cxn modelId="{74249BD8-ACB9-4E91-8D95-31482DEE18B8}" type="presParOf" srcId="{654F1BD9-BBFF-46D9-A264-676614C7647F}" destId="{B0A0DFE7-02A3-41E5-A5BE-45743EC4818E}" srcOrd="0" destOrd="0" presId="urn:microsoft.com/office/officeart/2005/8/layout/hierarchy4"/>
    <dgm:cxn modelId="{049EE20A-2438-4FDA-8F0B-EED58E88DE8A}" type="presParOf" srcId="{654F1BD9-BBFF-46D9-A264-676614C7647F}" destId="{854AB7B9-4995-4FCF-84C2-EAD67E7CE88A}" srcOrd="1" destOrd="0" presId="urn:microsoft.com/office/officeart/2005/8/layout/hierarchy4"/>
    <dgm:cxn modelId="{93ADB53B-989A-4647-A17B-B80366B6D392}" type="presParOf" srcId="{8B45DA8C-EC28-4B32-B754-C8849C01BAF9}" destId="{36196B8B-21F0-4E39-9296-39C540699EC4}" srcOrd="1" destOrd="0" presId="urn:microsoft.com/office/officeart/2005/8/layout/hierarchy4"/>
    <dgm:cxn modelId="{40155577-10E9-4DCB-B7AF-6F05E8BFEECC}" type="presParOf" srcId="{8B45DA8C-EC28-4B32-B754-C8849C01BAF9}" destId="{550A91A1-1E73-4573-81C5-2A6F013DA31C}" srcOrd="2" destOrd="0" presId="urn:microsoft.com/office/officeart/2005/8/layout/hierarchy4"/>
    <dgm:cxn modelId="{8759A825-F9FB-49D1-8D89-1740EBA4CE18}" type="presParOf" srcId="{550A91A1-1E73-4573-81C5-2A6F013DA31C}" destId="{41E2C183-8735-4678-946A-590E3677CD0A}" srcOrd="0" destOrd="0" presId="urn:microsoft.com/office/officeart/2005/8/layout/hierarchy4"/>
    <dgm:cxn modelId="{320BAEB0-85BE-4A1A-8054-E32B83152F9D}" type="presParOf" srcId="{550A91A1-1E73-4573-81C5-2A6F013DA31C}" destId="{6C62BC56-3922-4FBD-8941-18A7BEA442CA}" srcOrd="1" destOrd="0" presId="urn:microsoft.com/office/officeart/2005/8/layout/hierarchy4"/>
    <dgm:cxn modelId="{B23C19A1-943F-47ED-B848-ED0684C5BAEF}" type="presParOf" srcId="{8B45DA8C-EC28-4B32-B754-C8849C01BAF9}" destId="{327B76CA-5C88-461E-A1C9-A1B783FEA682}" srcOrd="3" destOrd="0" presId="urn:microsoft.com/office/officeart/2005/8/layout/hierarchy4"/>
    <dgm:cxn modelId="{B1C979F0-9211-4C22-9090-4C62AB1A4E5E}" type="presParOf" srcId="{8B45DA8C-EC28-4B32-B754-C8849C01BAF9}" destId="{B6D755FC-7F50-440E-B383-2727A4DE6800}" srcOrd="4" destOrd="0" presId="urn:microsoft.com/office/officeart/2005/8/layout/hierarchy4"/>
    <dgm:cxn modelId="{B858C91C-2096-4801-9D47-9AC77E7812B5}" type="presParOf" srcId="{B6D755FC-7F50-440E-B383-2727A4DE6800}" destId="{6FE6CCD9-2D90-4B0D-BB31-30256F9CC537}" srcOrd="0" destOrd="0" presId="urn:microsoft.com/office/officeart/2005/8/layout/hierarchy4"/>
    <dgm:cxn modelId="{6164383D-5763-4CE6-A460-45B14D953699}" type="presParOf" srcId="{B6D755FC-7F50-440E-B383-2727A4DE6800}" destId="{E34E4083-97A0-447A-B3CE-013A2156BD8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0C141-685F-4BF4-9399-6D776714B1DA}">
      <dsp:nvSpPr>
        <dsp:cNvPr id="0" name=""/>
        <dsp:cNvSpPr/>
      </dsp:nvSpPr>
      <dsp:spPr>
        <a:xfrm>
          <a:off x="1937349" y="0"/>
          <a:ext cx="4583500" cy="25225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Open Sans"/>
              <a:ea typeface="Open Sans"/>
              <a:cs typeface="Open Sans"/>
            </a:rPr>
            <a:t>Surveying was conducted in schools in March-May 2023</a:t>
          </a:r>
        </a:p>
      </dsp:txBody>
      <dsp:txXfrm>
        <a:off x="2011231" y="73882"/>
        <a:ext cx="4435736" cy="2374736"/>
      </dsp:txXfrm>
    </dsp:sp>
    <dsp:sp modelId="{B0A0DFE7-02A3-41E5-A5BE-45743EC4818E}">
      <dsp:nvSpPr>
        <dsp:cNvPr id="0" name=""/>
        <dsp:cNvSpPr/>
      </dsp:nvSpPr>
      <dsp:spPr>
        <a:xfrm>
          <a:off x="116615" y="2748993"/>
          <a:ext cx="2667967" cy="2497920"/>
        </a:xfrm>
        <a:prstGeom prst="roundRect">
          <a:avLst>
            <a:gd name="adj" fmla="val 10000"/>
          </a:avLst>
        </a:prstGeom>
        <a:solidFill>
          <a:srgbClr val="F9F95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Surveyed 8</a:t>
          </a:r>
          <a:r>
            <a:rPr lang="en-US" sz="2400" b="1" kern="1200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 </a:t>
          </a:r>
          <a:r>
            <a:rPr lang="en-US" sz="24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- 12</a:t>
          </a:r>
          <a:r>
            <a:rPr lang="en-US" sz="2400" b="1" kern="1200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</a:t>
          </a:r>
          <a:r>
            <a:rPr lang="en-US" sz="24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 grade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N=854</a:t>
          </a:r>
        </a:p>
      </dsp:txBody>
      <dsp:txXfrm>
        <a:off x="189777" y="2822155"/>
        <a:ext cx="2521643" cy="2351596"/>
      </dsp:txXfrm>
    </dsp:sp>
    <dsp:sp modelId="{41E2C183-8735-4678-946A-590E3677CD0A}">
      <dsp:nvSpPr>
        <dsp:cNvPr id="0" name=""/>
        <dsp:cNvSpPr/>
      </dsp:nvSpPr>
      <dsp:spPr>
        <a:xfrm>
          <a:off x="2895116" y="2748993"/>
          <a:ext cx="2667967" cy="2497920"/>
        </a:xfrm>
        <a:prstGeom prst="roundRect">
          <a:avLst>
            <a:gd name="adj" fmla="val 10000"/>
          </a:avLst>
        </a:prstGeom>
        <a:solidFill>
          <a:srgbClr val="F9F95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8th,10th,12</a:t>
          </a:r>
          <a:r>
            <a:rPr lang="en-US" sz="2800" b="1" kern="1200" baseline="300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th</a:t>
          </a:r>
          <a:endParaRPr lang="en-US" sz="2800" b="1" kern="1200" dirty="0">
            <a:solidFill>
              <a:schemeClr val="tx1"/>
            </a:solidFill>
            <a:latin typeface="Open Sans"/>
            <a:ea typeface="Open Sans"/>
            <a:cs typeface="Open Sans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N=650</a:t>
          </a:r>
          <a:endParaRPr lang="en-US" sz="1800" b="1" kern="1200" dirty="0">
            <a:solidFill>
              <a:schemeClr val="tx1"/>
            </a:solidFill>
            <a:latin typeface="Open Sans"/>
            <a:ea typeface="Open Sans"/>
            <a:cs typeface="Open Sans"/>
          </a:endParaRPr>
        </a:p>
      </dsp:txBody>
      <dsp:txXfrm>
        <a:off x="2968278" y="2822155"/>
        <a:ext cx="2521643" cy="2351596"/>
      </dsp:txXfrm>
    </dsp:sp>
    <dsp:sp modelId="{6FE6CCD9-2D90-4B0D-BB31-30256F9CC537}">
      <dsp:nvSpPr>
        <dsp:cNvPr id="0" name=""/>
        <dsp:cNvSpPr/>
      </dsp:nvSpPr>
      <dsp:spPr>
        <a:xfrm>
          <a:off x="5786712" y="2748993"/>
          <a:ext cx="2667967" cy="2497920"/>
        </a:xfrm>
        <a:prstGeom prst="roundRect">
          <a:avLst>
            <a:gd name="adj" fmla="val 10000"/>
          </a:avLst>
        </a:prstGeom>
        <a:solidFill>
          <a:srgbClr val="F9F95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Open Sans"/>
              <a:ea typeface="Open Sans"/>
              <a:cs typeface="Open Sans"/>
            </a:rPr>
            <a:t>Following info comes from a selection from the 65+ questions asked</a:t>
          </a:r>
        </a:p>
      </dsp:txBody>
      <dsp:txXfrm>
        <a:off x="5859874" y="2822155"/>
        <a:ext cx="2521643" cy="2351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0.16657</cdr:x>
      <cdr:y>0</cdr:y>
    </cdr:from>
    <cdr:to>
      <cdr:x>0.24612</cdr:x>
      <cdr:y>0.09906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85FD29-FDD3-B8C8-D77B-52F46904D4CF}"/>
            </a:ext>
          </a:extLst>
        </cdr:cNvPr>
        <cdr:cNvSpPr txBox="1"/>
      </cdr:nvSpPr>
      <cdr:spPr>
        <a:xfrm xmlns:a="http://schemas.openxmlformats.org/drawingml/2006/main">
          <a:off x="1950386" y="-1193800"/>
          <a:ext cx="931577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0.78895</cdr:x>
      <cdr:y>0.38915</cdr:y>
    </cdr:from>
    <cdr:to>
      <cdr:x>0.86851</cdr:x>
      <cdr:y>0.48821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9067800" y="20955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0.44919</cdr:x>
      <cdr:y>0</cdr:y>
    </cdr:from>
    <cdr:to>
      <cdr:x>0.52875</cdr:x>
      <cdr:y>0.09906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5430906" y="-1511300"/>
          <a:ext cx="961888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0.16657</cdr:x>
      <cdr:y>0</cdr:y>
    </cdr:from>
    <cdr:to>
      <cdr:x>0.24612</cdr:x>
      <cdr:y>0.09906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85FD29-FDD3-B8C8-D77B-52F46904D4CF}"/>
            </a:ext>
          </a:extLst>
        </cdr:cNvPr>
        <cdr:cNvSpPr txBox="1"/>
      </cdr:nvSpPr>
      <cdr:spPr>
        <a:xfrm xmlns:a="http://schemas.openxmlformats.org/drawingml/2006/main">
          <a:off x="1950386" y="-1193800"/>
          <a:ext cx="931577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0.78895</cdr:x>
      <cdr:y>0.38915</cdr:y>
    </cdr:from>
    <cdr:to>
      <cdr:x>0.86851</cdr:x>
      <cdr:y>0.48821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9067800" y="20955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0.44919</cdr:x>
      <cdr:y>0</cdr:y>
    </cdr:from>
    <cdr:to>
      <cdr:x>0.52875</cdr:x>
      <cdr:y>0.09906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5430906" y="-1511300"/>
          <a:ext cx="961888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0.16657</cdr:x>
      <cdr:y>0</cdr:y>
    </cdr:from>
    <cdr:to>
      <cdr:x>0.24612</cdr:x>
      <cdr:y>0.09906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85FD29-FDD3-B8C8-D77B-52F46904D4CF}"/>
            </a:ext>
          </a:extLst>
        </cdr:cNvPr>
        <cdr:cNvSpPr txBox="1"/>
      </cdr:nvSpPr>
      <cdr:spPr>
        <a:xfrm xmlns:a="http://schemas.openxmlformats.org/drawingml/2006/main">
          <a:off x="1950386" y="-1193800"/>
          <a:ext cx="931577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0.78895</cdr:x>
      <cdr:y>0.38915</cdr:y>
    </cdr:from>
    <cdr:to>
      <cdr:x>0.86851</cdr:x>
      <cdr:y>0.48821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9067800" y="20955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0.44919</cdr:x>
      <cdr:y>0</cdr:y>
    </cdr:from>
    <cdr:to>
      <cdr:x>0.52875</cdr:x>
      <cdr:y>0.09906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5430906" y="-1511300"/>
          <a:ext cx="961888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0.16657</cdr:x>
      <cdr:y>0</cdr:y>
    </cdr:from>
    <cdr:to>
      <cdr:x>0.24612</cdr:x>
      <cdr:y>0.09906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185FD29-FDD3-B8C8-D77B-52F46904D4CF}"/>
            </a:ext>
          </a:extLst>
        </cdr:cNvPr>
        <cdr:cNvSpPr txBox="1"/>
      </cdr:nvSpPr>
      <cdr:spPr>
        <a:xfrm xmlns:a="http://schemas.openxmlformats.org/drawingml/2006/main">
          <a:off x="1950386" y="-1193800"/>
          <a:ext cx="931577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0.78895</cdr:x>
      <cdr:y>0.38915</cdr:y>
    </cdr:from>
    <cdr:to>
      <cdr:x>0.86851</cdr:x>
      <cdr:y>0.48821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9067800" y="2095500"/>
          <a:ext cx="914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  <cdr:relSizeAnchor xmlns:cdr="http://schemas.openxmlformats.org/drawingml/2006/chartDrawing">
    <cdr:from>
      <cdr:x>0.44919</cdr:x>
      <cdr:y>0</cdr:y>
    </cdr:from>
    <cdr:to>
      <cdr:x>0.52875</cdr:x>
      <cdr:y>0.09906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8E818C4C-4E6A-BF43-3DD6-BDC718BF0AE3}"/>
            </a:ext>
          </a:extLst>
        </cdr:cNvPr>
        <cdr:cNvSpPr txBox="1"/>
      </cdr:nvSpPr>
      <cdr:spPr>
        <a:xfrm xmlns:a="http://schemas.openxmlformats.org/drawingml/2006/main">
          <a:off x="5430906" y="-1511300"/>
          <a:ext cx="961888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sz="3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C1550-0BFE-43BB-8F81-7AD0E96F4624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E46B2-DEA4-4626-AAFE-3CB611EF1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2019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0B975-FAE4-5A44-81D1-38C27264CC2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84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Median first age 12 for 10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/12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, 11 for 8</a:t>
            </a:r>
            <a:r>
              <a:rPr lang="en-US" baseline="30000" dirty="0">
                <a:solidFill>
                  <a:srgbClr val="000000"/>
                </a:solidFill>
              </a:rPr>
              <a:t>th</a:t>
            </a:r>
            <a:r>
              <a:rPr lang="en-US" dirty="0">
                <a:solidFill>
                  <a:srgbClr val="000000"/>
                </a:solidFill>
              </a:rPr>
              <a:t> (probably bounded)</a:t>
            </a:r>
          </a:p>
          <a:p>
            <a:r>
              <a:rPr lang="en-US" dirty="0">
                <a:solidFill>
                  <a:srgbClr val="000000"/>
                </a:solidFill>
              </a:rPr>
              <a:t>No sig difference by gender or race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40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6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https://publications.aap.org/pediatrics/article-abstract/133/3/386/32320/Trends-in-Caffeine-Intake-Among-US-Children-and?redirectedFrom=fulltext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65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2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62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8, 10,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8, 10, 12</a:t>
            </a:r>
          </a:p>
          <a:p>
            <a:r>
              <a:rPr lang="en-US" dirty="0"/>
              <a:t>Roughly 30% didn’t answer this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9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8, 10, 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1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3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1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43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E46B2-DEA4-4626-AAFE-3CB611EF17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56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E3602-5DD9-C140-1627-847A455C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ADEDE-8FFF-DDDF-D998-B981E7D74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B120A-4500-02C4-9791-7A2BE7A0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1550D-2FC2-D8D2-226C-B201BE3A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6BDA2-9645-2D15-F5F8-54298B80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8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20464-617F-7CE5-3D65-2FB256D79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6D924-3750-FFCE-0E80-107B4A7FA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4DFE7-79AE-9E97-EA40-F98146656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ED2B-7A9C-8B52-4FB8-15E4B6AE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AD3C9-D1CE-74F8-0696-8853A9BD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8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6D5BDF-0A64-928F-7778-49004A3E6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C6AF44-00F4-D6B7-F147-F13E698A5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66BC-B43D-CFBC-B0D7-52B80FBF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A6C31-55C3-9CF7-F243-15AA37F8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6EE3D-5633-62F3-B604-B60B0D42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3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0220A-955A-EA2F-F3F0-99627DC3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D67AC-EF29-77BC-EFE9-455452AD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F6715-F247-72C0-5A18-AE140A38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0E8FA-4AA6-E62E-522D-26CCAA27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F9252-83BA-3310-C6F4-427E5C4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6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DEA8-3FC8-56D9-45DC-E1D4B1FCC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8F85E-B824-F4AB-56F5-D654D552F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91653-1C4D-3571-CFAF-0F72A90A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E526F-981D-179F-A522-492F213D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15C30-C3E9-D16A-AD6A-30624BF9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1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9DB-6790-9369-41DA-E7703DEA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02F6C-F1A9-9C4D-A5A5-9CF3D9833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48980-E4BC-7C6E-6992-8A7A69952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BF470-B74C-87EB-77D7-E5A3E462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F05F70-B1D3-8998-FFF7-C638BB48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00753-45E4-FFCE-43DE-EFBB65B17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BBD8-F877-1378-5C16-28FC172B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370C6-5498-DE98-E256-63F690E80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0EE21-0D8A-5159-0A42-BE36AAE91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F102DE-DD21-BEFC-A01E-35BA0D632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F243-79C0-A708-7DBA-3ED1385C6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E56F0-9170-6593-FBE3-7A49B13E5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1DD1F-5DB8-1B1D-6FDD-0B7B4E9B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87873F-9596-BDA7-1CDE-52C6148A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0705-0766-DF22-AB63-EE73B2B4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5A884-07DD-BF13-6232-F23D4D18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A1B8BC-504C-1AF8-2870-633B3CAB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633B7-EE17-3D85-21FB-ED2C2E14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FD6DB-67CF-A801-6EC6-9DAB3E29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327CC6-F7F5-CBE0-9A96-B4378468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B04A0-361C-C38E-9585-B7209479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8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97270-7E8C-84FE-E4AD-E3B952FE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9F52A-82C8-CCA4-CEE2-677BEC2F8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00D1A3-51C9-E7A5-6660-BB5ACF14A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AF1BE-EC19-38E6-4774-574ECE02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2D37E-2C06-F385-0E66-389A2B6A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91AE0-56F7-0E3A-15B4-9AB13E53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B190-BF21-C641-D9F9-791884A8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27560-0CCE-5823-EB47-3D83B5316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9375-1A4A-8F72-AEC6-2490296DF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E20CE-12A2-EBB1-AA1A-58D8144D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94C8F-16F1-03B4-F6E8-04AB13DA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214F1-1657-9503-E737-B16D1C10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2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ADE37-3454-9350-657F-BE3BCCB7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63AB5-5E76-BD53-8FEB-CD8540D6D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D0024-3A27-9AC3-93B0-FBBADE661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4C44-425B-4BDB-A3E8-2B5974AAD756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C64F8-9E35-E4FF-1B4F-3249D32B8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F3581-00F0-EF1C-5119-3833F4071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5ACB-9148-4B23-B3F9-9DF67C12D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3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2.png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jpeg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jpeg"/><Relationship Id="rId4" Type="http://schemas.openxmlformats.org/officeDocument/2006/relationships/image" Target="../media/image16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jpeg"/><Relationship Id="rId4" Type="http://schemas.openxmlformats.org/officeDocument/2006/relationships/image" Target="../media/image16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8.jpeg"/><Relationship Id="rId4" Type="http://schemas.openxmlformats.org/officeDocument/2006/relationships/image" Target="../media/image16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6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4.svg"/><Relationship Id="rId5" Type="http://schemas.openxmlformats.org/officeDocument/2006/relationships/image" Target="../media/image16.svg"/><Relationship Id="rId10" Type="http://schemas.openxmlformats.org/officeDocument/2006/relationships/image" Target="../media/image23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7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6.svg"/><Relationship Id="rId5" Type="http://schemas.openxmlformats.org/officeDocument/2006/relationships/image" Target="../media/image16.svg"/><Relationship Id="rId10" Type="http://schemas.openxmlformats.org/officeDocument/2006/relationships/image" Target="../media/image25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2.png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Relationship Id="rId9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30663-BF73-B5B8-707A-63C3C9F73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sz="5100"/>
              <a:t>Back to School Planning Using Our Youth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07AB1-E18A-B534-4523-E0F7839E8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QHSUA Coalition Meeting</a:t>
            </a:r>
            <a:endParaRPr lang="en-US"/>
          </a:p>
          <a:p>
            <a:pPr algn="l"/>
            <a:r>
              <a:rPr lang="en-US" dirty="0"/>
              <a:t>9/11/23</a:t>
            </a:r>
            <a:endParaRPr lang="en-US"/>
          </a:p>
        </p:txBody>
      </p:sp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9" name="Rectangle 2058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Quaboag Hills Substance Use Alliance">
            <a:extLst>
              <a:ext uri="{FF2B5EF4-FFF2-40B4-BE49-F238E27FC236}">
                <a16:creationId xmlns:a16="http://schemas.microsoft.com/office/drawing/2014/main" id="{AF7CF1AA-8629-8CB7-DD5F-980C2E8E4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0572" y="2272979"/>
            <a:ext cx="5608830" cy="220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9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7112-B9D2-FC14-05FF-0F950EA5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participated?</a:t>
            </a:r>
          </a:p>
        </p:txBody>
      </p:sp>
      <p:pic>
        <p:nvPicPr>
          <p:cNvPr id="5" name="Graphic 4" descr="Backpack with solid fill">
            <a:extLst>
              <a:ext uri="{FF2B5EF4-FFF2-40B4-BE49-F238E27FC236}">
                <a16:creationId xmlns:a16="http://schemas.microsoft.com/office/drawing/2014/main" id="{4A3F81A9-F7B5-C3F8-53EC-6282620F0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49957" y="1855239"/>
            <a:ext cx="1828800" cy="1828800"/>
          </a:xfrm>
          <a:prstGeom prst="rect">
            <a:avLst/>
          </a:prstGeom>
        </p:spPr>
      </p:pic>
      <p:pic>
        <p:nvPicPr>
          <p:cNvPr id="8" name="Graphic 7" descr="Backpack with solid fill">
            <a:extLst>
              <a:ext uri="{FF2B5EF4-FFF2-40B4-BE49-F238E27FC236}">
                <a16:creationId xmlns:a16="http://schemas.microsoft.com/office/drawing/2014/main" id="{28F8A01C-04E2-2960-BFB8-9E34E91DF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1598" y="1855239"/>
            <a:ext cx="1828800" cy="1828800"/>
          </a:xfrm>
          <a:prstGeom prst="rect">
            <a:avLst/>
          </a:prstGeom>
        </p:spPr>
      </p:pic>
      <p:pic>
        <p:nvPicPr>
          <p:cNvPr id="9" name="Graphic 8" descr="Backpack with solid fill">
            <a:extLst>
              <a:ext uri="{FF2B5EF4-FFF2-40B4-BE49-F238E27FC236}">
                <a16:creationId xmlns:a16="http://schemas.microsoft.com/office/drawing/2014/main" id="{14DE9112-4229-9B2F-1E96-2BC134BF7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13239" y="1855239"/>
            <a:ext cx="1828800" cy="1828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4D48BB-1BE1-4F2F-841A-E93D6A060C58}"/>
              </a:ext>
            </a:extLst>
          </p:cNvPr>
          <p:cNvSpPr txBox="1"/>
          <p:nvPr/>
        </p:nvSpPr>
        <p:spPr>
          <a:xfrm flipH="1">
            <a:off x="-2" y="3922776"/>
            <a:ext cx="1219200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dirty="0"/>
              <a:t>1 in 3 students identified as LGBTQ+ (35%)</a:t>
            </a:r>
            <a:br>
              <a:rPr lang="en-US" sz="2500" dirty="0"/>
            </a:br>
            <a:endParaRPr lang="en-US" sz="25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500" dirty="0"/>
              <a:t>2 in 3 students identified as Cis-gender and heterosexual (65%)</a:t>
            </a:r>
          </a:p>
        </p:txBody>
      </p:sp>
    </p:spTree>
    <p:extLst>
      <p:ext uri="{BB962C8B-B14F-4D97-AF65-F5344CB8AC3E}">
        <p14:creationId xmlns:p14="http://schemas.microsoft.com/office/powerpoint/2010/main" val="869261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B124-6D1B-608B-2C46-F1D204E0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4225"/>
            <a:ext cx="105156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Substance Use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63467E-777C-43ED-9FB1-6F926A6E634E}"/>
              </a:ext>
            </a:extLst>
          </p:cNvPr>
          <p:cNvGrpSpPr/>
          <p:nvPr/>
        </p:nvGrpSpPr>
        <p:grpSpPr>
          <a:xfrm>
            <a:off x="1034098" y="3000536"/>
            <a:ext cx="1097280" cy="1510565"/>
            <a:chOff x="1034098" y="3000536"/>
            <a:chExt cx="1097280" cy="1510565"/>
          </a:xfrm>
        </p:grpSpPr>
        <p:pic>
          <p:nvPicPr>
            <p:cNvPr id="4" name="Graphic 3" descr="Bottle with solid fill">
              <a:extLst>
                <a:ext uri="{FF2B5EF4-FFF2-40B4-BE49-F238E27FC236}">
                  <a16:creationId xmlns:a16="http://schemas.microsoft.com/office/drawing/2014/main" id="{21D578C4-FF4E-887D-067E-CBCC99666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34098" y="3000536"/>
              <a:ext cx="1097280" cy="109728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5863F8-A44B-54EE-ABEB-4232DD2A902A}"/>
                </a:ext>
              </a:extLst>
            </p:cNvPr>
            <p:cNvSpPr txBox="1"/>
            <p:nvPr/>
          </p:nvSpPr>
          <p:spPr>
            <a:xfrm>
              <a:off x="1140309" y="4141769"/>
              <a:ext cx="88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Alcohol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6E68B7-177F-FF18-923E-3B7323A5D149}"/>
              </a:ext>
            </a:extLst>
          </p:cNvPr>
          <p:cNvGrpSpPr/>
          <p:nvPr/>
        </p:nvGrpSpPr>
        <p:grpSpPr>
          <a:xfrm>
            <a:off x="3292475" y="3000536"/>
            <a:ext cx="1097280" cy="1549239"/>
            <a:chOff x="3292475" y="3000536"/>
            <a:chExt cx="1097280" cy="1549239"/>
          </a:xfrm>
        </p:grpSpPr>
        <p:pic>
          <p:nvPicPr>
            <p:cNvPr id="5" name="Picture 10" descr="Outline, pen, smoking, vape, vaping icon - Download on Iconfinder">
              <a:extLst>
                <a:ext uri="{FF2B5EF4-FFF2-40B4-BE49-F238E27FC236}">
                  <a16:creationId xmlns:a16="http://schemas.microsoft.com/office/drawing/2014/main" id="{AF0B894A-0BC9-C181-2DB6-39350FD7F4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2475" y="3000536"/>
              <a:ext cx="1097280" cy="109728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3AD679-BBE4-9054-6CE4-576B179C9399}"/>
                </a:ext>
              </a:extLst>
            </p:cNvPr>
            <p:cNvSpPr txBox="1"/>
            <p:nvPr/>
          </p:nvSpPr>
          <p:spPr>
            <a:xfrm>
              <a:off x="3431387" y="4180443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Vaping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EDB21FE-7101-A34C-956B-AD5445977CFA}"/>
              </a:ext>
            </a:extLst>
          </p:cNvPr>
          <p:cNvGrpSpPr/>
          <p:nvPr/>
        </p:nvGrpSpPr>
        <p:grpSpPr>
          <a:xfrm>
            <a:off x="5547360" y="3007044"/>
            <a:ext cx="1097280" cy="1537124"/>
            <a:chOff x="5547360" y="3007044"/>
            <a:chExt cx="1097280" cy="1537124"/>
          </a:xfrm>
        </p:grpSpPr>
        <p:pic>
          <p:nvPicPr>
            <p:cNvPr id="3" name="Picture 8" descr="Marijuana Leaf Outline Images – Browse 57,341 Stock Photos, Vectors, and  Video | Adobe Stock">
              <a:extLst>
                <a:ext uri="{FF2B5EF4-FFF2-40B4-BE49-F238E27FC236}">
                  <a16:creationId xmlns:a16="http://schemas.microsoft.com/office/drawing/2014/main" id="{5EDB8DB9-D96D-3258-3669-5DF4BCC4D4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360" y="3007044"/>
              <a:ext cx="1097280" cy="1097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5E9059-BF80-2C21-9D33-CD3286CAE328}"/>
                </a:ext>
              </a:extLst>
            </p:cNvPr>
            <p:cNvSpPr txBox="1"/>
            <p:nvPr/>
          </p:nvSpPr>
          <p:spPr>
            <a:xfrm>
              <a:off x="5577268" y="4174836"/>
              <a:ext cx="1037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Cannabis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190675C-0E2D-55CC-9CAA-97BF4C869181}"/>
              </a:ext>
            </a:extLst>
          </p:cNvPr>
          <p:cNvGrpSpPr/>
          <p:nvPr/>
        </p:nvGrpSpPr>
        <p:grpSpPr>
          <a:xfrm>
            <a:off x="7664031" y="3007044"/>
            <a:ext cx="1310743" cy="1775368"/>
            <a:chOff x="7664031" y="3007044"/>
            <a:chExt cx="1310743" cy="1775368"/>
          </a:xfrm>
        </p:grpSpPr>
        <p:pic>
          <p:nvPicPr>
            <p:cNvPr id="6" name="Graphic 5" descr="Medicine with solid fill">
              <a:extLst>
                <a:ext uri="{FF2B5EF4-FFF2-40B4-BE49-F238E27FC236}">
                  <a16:creationId xmlns:a16="http://schemas.microsoft.com/office/drawing/2014/main" id="{33D7C5F2-65F0-670B-06A7-1526EDC96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7802245" y="3007044"/>
              <a:ext cx="1097280" cy="109728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27C363-E3E2-9588-A4C4-072A56EFDD4B}"/>
                </a:ext>
              </a:extLst>
            </p:cNvPr>
            <p:cNvSpPr txBox="1"/>
            <p:nvPr/>
          </p:nvSpPr>
          <p:spPr>
            <a:xfrm>
              <a:off x="7664031" y="4136081"/>
              <a:ext cx="1310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Prescription</a:t>
              </a:r>
            </a:p>
            <a:p>
              <a:pPr algn="ctr"/>
              <a:r>
                <a:rPr lang="en-US" dirty="0"/>
                <a:t>misuse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FD8DFF-2DE3-2E62-AD8F-675A979F6D36}"/>
              </a:ext>
            </a:extLst>
          </p:cNvPr>
          <p:cNvGrpSpPr/>
          <p:nvPr/>
        </p:nvGrpSpPr>
        <p:grpSpPr>
          <a:xfrm>
            <a:off x="10060622" y="2906872"/>
            <a:ext cx="1097280" cy="1566784"/>
            <a:chOff x="10060622" y="2906872"/>
            <a:chExt cx="1097280" cy="1566784"/>
          </a:xfrm>
        </p:grpSpPr>
        <p:pic>
          <p:nvPicPr>
            <p:cNvPr id="8" name="Graphic 7" descr="Coffee with solid fill">
              <a:extLst>
                <a:ext uri="{FF2B5EF4-FFF2-40B4-BE49-F238E27FC236}">
                  <a16:creationId xmlns:a16="http://schemas.microsoft.com/office/drawing/2014/main" id="{1229B13D-BBF0-0745-EC7A-34E8F6E22F5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060622" y="2906872"/>
              <a:ext cx="1097280" cy="109728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AA65087-E3F7-06A2-AE09-836DB64657A8}"/>
                </a:ext>
              </a:extLst>
            </p:cNvPr>
            <p:cNvSpPr txBox="1"/>
            <p:nvPr/>
          </p:nvSpPr>
          <p:spPr>
            <a:xfrm>
              <a:off x="10060622" y="4104324"/>
              <a:ext cx="955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Caffeine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51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7112-B9D2-FC14-05FF-0F950EA5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Students Chose Not To Use Substances</a:t>
            </a:r>
            <a:br>
              <a:rPr lang="en-US" dirty="0"/>
            </a:br>
            <a:r>
              <a:rPr lang="en-US" sz="2500" dirty="0"/>
              <a:t>(Non) Use Rates (Percent) for Any Illicit Substance</a:t>
            </a: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926F4CF-4C91-B642-61F0-8802BD2BB5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471751"/>
              </p:ext>
            </p:extLst>
          </p:nvPr>
        </p:nvGraphicFramePr>
        <p:xfrm>
          <a:off x="495300" y="1739901"/>
          <a:ext cx="11214100" cy="481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39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/>
        </p:nvGraphicFramePr>
        <p:xfrm>
          <a:off x="50800" y="1511300"/>
          <a:ext cx="12090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19662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Most Used Non-Legal Substances by Percent and Grade, 2023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7700" y="3949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8370" y="2893060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22" y="371856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90" y="2034902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512572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220" y="356108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85140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985" y="392938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655" y="2586993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4725" y="5125720"/>
            <a:ext cx="548640" cy="54864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2155C59-B843-AF0D-E3DD-871229027833}"/>
              </a:ext>
            </a:extLst>
          </p:cNvPr>
          <p:cNvSpPr txBox="1"/>
          <p:nvPr/>
        </p:nvSpPr>
        <p:spPr>
          <a:xfrm>
            <a:off x="588010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ADD44B-D436-2382-6AB3-C311FEA7DE4B}"/>
              </a:ext>
            </a:extLst>
          </p:cNvPr>
          <p:cNvSpPr txBox="1"/>
          <p:nvPr/>
        </p:nvSpPr>
        <p:spPr>
          <a:xfrm>
            <a:off x="2244725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56D354-39FB-F92F-E657-C36D3644B7C5}"/>
              </a:ext>
            </a:extLst>
          </p:cNvPr>
          <p:cNvSpPr txBox="1"/>
          <p:nvPr/>
        </p:nvSpPr>
        <p:spPr>
          <a:xfrm>
            <a:off x="977265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2B774F-048D-A361-8082-A1467859C762}"/>
              </a:ext>
            </a:extLst>
          </p:cNvPr>
          <p:cNvSpPr/>
          <p:nvPr/>
        </p:nvSpPr>
        <p:spPr>
          <a:xfrm>
            <a:off x="42652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18850B-DE0D-F709-7751-4AD65C3728BD}"/>
              </a:ext>
            </a:extLst>
          </p:cNvPr>
          <p:cNvSpPr/>
          <p:nvPr/>
        </p:nvSpPr>
        <p:spPr>
          <a:xfrm>
            <a:off x="8077200" y="135798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EEF7E9-10B0-E169-60D0-D02416E75213}"/>
              </a:ext>
            </a:extLst>
          </p:cNvPr>
          <p:cNvSpPr/>
          <p:nvPr/>
        </p:nvSpPr>
        <p:spPr>
          <a:xfrm>
            <a:off x="50800" y="1034143"/>
            <a:ext cx="11967029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9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077179"/>
              </p:ext>
            </p:extLst>
          </p:nvPr>
        </p:nvGraphicFramePr>
        <p:xfrm>
          <a:off x="50800" y="1511300"/>
          <a:ext cx="12090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19662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Most Used Non-Legal Substances by Percent and Grade, 2023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7700" y="3949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8370" y="2893060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22" y="371856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90" y="2034902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512572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220" y="356108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85140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985" y="392938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655" y="2586993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4725" y="5125720"/>
            <a:ext cx="548640" cy="54864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2155C59-B843-AF0D-E3DD-871229027833}"/>
              </a:ext>
            </a:extLst>
          </p:cNvPr>
          <p:cNvSpPr txBox="1"/>
          <p:nvPr/>
        </p:nvSpPr>
        <p:spPr>
          <a:xfrm>
            <a:off x="588010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ADD44B-D436-2382-6AB3-C311FEA7DE4B}"/>
              </a:ext>
            </a:extLst>
          </p:cNvPr>
          <p:cNvSpPr txBox="1"/>
          <p:nvPr/>
        </p:nvSpPr>
        <p:spPr>
          <a:xfrm>
            <a:off x="2244725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56D354-39FB-F92F-E657-C36D3644B7C5}"/>
              </a:ext>
            </a:extLst>
          </p:cNvPr>
          <p:cNvSpPr txBox="1"/>
          <p:nvPr/>
        </p:nvSpPr>
        <p:spPr>
          <a:xfrm>
            <a:off x="977265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2B774F-048D-A361-8082-A1467859C762}"/>
              </a:ext>
            </a:extLst>
          </p:cNvPr>
          <p:cNvSpPr/>
          <p:nvPr/>
        </p:nvSpPr>
        <p:spPr>
          <a:xfrm>
            <a:off x="42652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18850B-DE0D-F709-7751-4AD65C3728BD}"/>
              </a:ext>
            </a:extLst>
          </p:cNvPr>
          <p:cNvSpPr/>
          <p:nvPr/>
        </p:nvSpPr>
        <p:spPr>
          <a:xfrm>
            <a:off x="8077200" y="135798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EEF7E9-10B0-E169-60D0-D02416E75213}"/>
              </a:ext>
            </a:extLst>
          </p:cNvPr>
          <p:cNvSpPr/>
          <p:nvPr/>
        </p:nvSpPr>
        <p:spPr>
          <a:xfrm>
            <a:off x="4656456" y="1034143"/>
            <a:ext cx="7361373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640D9A-A073-6D19-177B-A086D21A5F72}"/>
              </a:ext>
            </a:extLst>
          </p:cNvPr>
          <p:cNvSpPr/>
          <p:nvPr/>
        </p:nvSpPr>
        <p:spPr>
          <a:xfrm>
            <a:off x="18733" y="1455219"/>
            <a:ext cx="515620" cy="52322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4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/>
        </p:nvGraphicFramePr>
        <p:xfrm>
          <a:off x="50800" y="1511300"/>
          <a:ext cx="12090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19662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Most Used Non-Legal Substances by Percent and Grade, 2023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7700" y="3949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8370" y="2893060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22" y="371856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90" y="2034902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512572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220" y="356108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85140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985" y="392938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655" y="2586993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4725" y="5125720"/>
            <a:ext cx="548640" cy="54864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2155C59-B843-AF0D-E3DD-871229027833}"/>
              </a:ext>
            </a:extLst>
          </p:cNvPr>
          <p:cNvSpPr txBox="1"/>
          <p:nvPr/>
        </p:nvSpPr>
        <p:spPr>
          <a:xfrm>
            <a:off x="588010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ADD44B-D436-2382-6AB3-C311FEA7DE4B}"/>
              </a:ext>
            </a:extLst>
          </p:cNvPr>
          <p:cNvSpPr txBox="1"/>
          <p:nvPr/>
        </p:nvSpPr>
        <p:spPr>
          <a:xfrm>
            <a:off x="2244725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56D354-39FB-F92F-E657-C36D3644B7C5}"/>
              </a:ext>
            </a:extLst>
          </p:cNvPr>
          <p:cNvSpPr txBox="1"/>
          <p:nvPr/>
        </p:nvSpPr>
        <p:spPr>
          <a:xfrm>
            <a:off x="977265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2B774F-048D-A361-8082-A1467859C762}"/>
              </a:ext>
            </a:extLst>
          </p:cNvPr>
          <p:cNvSpPr/>
          <p:nvPr/>
        </p:nvSpPr>
        <p:spPr>
          <a:xfrm>
            <a:off x="42652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18850B-DE0D-F709-7751-4AD65C3728BD}"/>
              </a:ext>
            </a:extLst>
          </p:cNvPr>
          <p:cNvSpPr/>
          <p:nvPr/>
        </p:nvSpPr>
        <p:spPr>
          <a:xfrm>
            <a:off x="8077200" y="135798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EEF7E9-10B0-E169-60D0-D02416E75213}"/>
              </a:ext>
            </a:extLst>
          </p:cNvPr>
          <p:cNvSpPr/>
          <p:nvPr/>
        </p:nvSpPr>
        <p:spPr>
          <a:xfrm>
            <a:off x="8242302" y="1034143"/>
            <a:ext cx="3775527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640D9A-A073-6D19-177B-A086D21A5F72}"/>
              </a:ext>
            </a:extLst>
          </p:cNvPr>
          <p:cNvSpPr/>
          <p:nvPr/>
        </p:nvSpPr>
        <p:spPr>
          <a:xfrm>
            <a:off x="18733" y="1455219"/>
            <a:ext cx="515620" cy="52322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/>
        </p:nvGraphicFramePr>
        <p:xfrm>
          <a:off x="50800" y="1511300"/>
          <a:ext cx="12090400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19662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Most Used Non-Legal Substances by Percent and Grade, 2023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27700" y="39497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8370" y="2893060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822" y="371856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390" y="2034902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512572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08220" y="356108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485140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985" y="392938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655" y="2586993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44725" y="5125720"/>
            <a:ext cx="548640" cy="54864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2155C59-B843-AF0D-E3DD-871229027833}"/>
              </a:ext>
            </a:extLst>
          </p:cNvPr>
          <p:cNvSpPr txBox="1"/>
          <p:nvPr/>
        </p:nvSpPr>
        <p:spPr>
          <a:xfrm>
            <a:off x="588010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8ADD44B-D436-2382-6AB3-C311FEA7DE4B}"/>
              </a:ext>
            </a:extLst>
          </p:cNvPr>
          <p:cNvSpPr txBox="1"/>
          <p:nvPr/>
        </p:nvSpPr>
        <p:spPr>
          <a:xfrm>
            <a:off x="2244725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56D354-39FB-F92F-E657-C36D3644B7C5}"/>
              </a:ext>
            </a:extLst>
          </p:cNvPr>
          <p:cNvSpPr txBox="1"/>
          <p:nvPr/>
        </p:nvSpPr>
        <p:spPr>
          <a:xfrm>
            <a:off x="9772650" y="1091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82B774F-048D-A361-8082-A1467859C762}"/>
              </a:ext>
            </a:extLst>
          </p:cNvPr>
          <p:cNvSpPr/>
          <p:nvPr/>
        </p:nvSpPr>
        <p:spPr>
          <a:xfrm>
            <a:off x="42652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18850B-DE0D-F709-7751-4AD65C3728BD}"/>
              </a:ext>
            </a:extLst>
          </p:cNvPr>
          <p:cNvSpPr/>
          <p:nvPr/>
        </p:nvSpPr>
        <p:spPr>
          <a:xfrm>
            <a:off x="8077200" y="135798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640D9A-A073-6D19-177B-A086D21A5F72}"/>
              </a:ext>
            </a:extLst>
          </p:cNvPr>
          <p:cNvSpPr/>
          <p:nvPr/>
        </p:nvSpPr>
        <p:spPr>
          <a:xfrm>
            <a:off x="18733" y="1455219"/>
            <a:ext cx="515620" cy="52322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746842"/>
              </p:ext>
            </p:extLst>
          </p:nvPr>
        </p:nvGraphicFramePr>
        <p:xfrm>
          <a:off x="88900" y="1193800"/>
          <a:ext cx="12014200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50" y="16419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Most Students Don’t Use Any Illicit Substances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6939" y="5310548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7" y="551688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758" y="510988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134" y="589474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5695" y="547116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226" y="5859188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48" y="5584868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48" y="518922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39828" y="5891234"/>
            <a:ext cx="548640" cy="548640"/>
          </a:xfrm>
          <a:prstGeom prst="rect">
            <a:avLst/>
          </a:prstGeom>
        </p:spPr>
      </p:pic>
      <p:pic>
        <p:nvPicPr>
          <p:cNvPr id="4" name="Graphic 3" descr="Apple with solid fill">
            <a:extLst>
              <a:ext uri="{FF2B5EF4-FFF2-40B4-BE49-F238E27FC236}">
                <a16:creationId xmlns:a16="http://schemas.microsoft.com/office/drawing/2014/main" id="{7F7A75C9-0820-3A10-72DF-5148DA3377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30779" y="1920400"/>
            <a:ext cx="566737" cy="566737"/>
          </a:xfrm>
          <a:prstGeom prst="rect">
            <a:avLst/>
          </a:prstGeom>
        </p:spPr>
      </p:pic>
      <p:pic>
        <p:nvPicPr>
          <p:cNvPr id="5" name="Graphic 4" descr="Apple with solid fill">
            <a:extLst>
              <a:ext uri="{FF2B5EF4-FFF2-40B4-BE49-F238E27FC236}">
                <a16:creationId xmlns:a16="http://schemas.microsoft.com/office/drawing/2014/main" id="{D4277E01-D0E6-EE3D-ACF6-A777D22A7F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55516" y="2735263"/>
            <a:ext cx="566737" cy="566737"/>
          </a:xfrm>
          <a:prstGeom prst="rect">
            <a:avLst/>
          </a:prstGeom>
        </p:spPr>
      </p:pic>
      <p:pic>
        <p:nvPicPr>
          <p:cNvPr id="7" name="Graphic 6" descr="Apple with solid fill">
            <a:extLst>
              <a:ext uri="{FF2B5EF4-FFF2-40B4-BE49-F238E27FC236}">
                <a16:creationId xmlns:a16="http://schemas.microsoft.com/office/drawing/2014/main" id="{D46E1DA8-CC7E-468B-742D-A1D3DFA7EA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15528" y="2451894"/>
            <a:ext cx="566737" cy="56673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9651D5-348E-5073-2ECF-6EA03A584688}"/>
              </a:ext>
            </a:extLst>
          </p:cNvPr>
          <p:cNvSpPr/>
          <p:nvPr/>
        </p:nvSpPr>
        <p:spPr>
          <a:xfrm>
            <a:off x="44176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EAEA56-A2C9-D9DC-C188-931B4967D43F}"/>
              </a:ext>
            </a:extLst>
          </p:cNvPr>
          <p:cNvSpPr/>
          <p:nvPr/>
        </p:nvSpPr>
        <p:spPr>
          <a:xfrm>
            <a:off x="8186106" y="1395491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E786C9-C55E-6F94-6241-217E5A4770A4}"/>
              </a:ext>
            </a:extLst>
          </p:cNvPr>
          <p:cNvSpPr txBox="1"/>
          <p:nvPr/>
        </p:nvSpPr>
        <p:spPr>
          <a:xfrm>
            <a:off x="5880100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D55A55-47BF-BD5F-1FAD-130F4EA6A106}"/>
              </a:ext>
            </a:extLst>
          </p:cNvPr>
          <p:cNvSpPr txBox="1"/>
          <p:nvPr/>
        </p:nvSpPr>
        <p:spPr>
          <a:xfrm>
            <a:off x="2244725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D121CE-B172-04FC-11C3-6F429F2CA0D6}"/>
              </a:ext>
            </a:extLst>
          </p:cNvPr>
          <p:cNvSpPr txBox="1"/>
          <p:nvPr/>
        </p:nvSpPr>
        <p:spPr>
          <a:xfrm>
            <a:off x="9772650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2CAEF23-27F4-71DF-7782-0EFEAED7FB4A}"/>
              </a:ext>
            </a:extLst>
          </p:cNvPr>
          <p:cNvSpPr/>
          <p:nvPr/>
        </p:nvSpPr>
        <p:spPr>
          <a:xfrm>
            <a:off x="115410" y="1172028"/>
            <a:ext cx="515620" cy="52322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28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FB39C58-A834-E52C-9330-7E576E4562BB}"/>
              </a:ext>
            </a:extLst>
          </p:cNvPr>
          <p:cNvGraphicFramePr>
            <a:graphicFrameLocks/>
          </p:cNvGraphicFramePr>
          <p:nvPr/>
        </p:nvGraphicFramePr>
        <p:xfrm>
          <a:off x="88900" y="1193800"/>
          <a:ext cx="12014200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827539-CB99-839C-126E-DB41DADE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50" y="164192"/>
            <a:ext cx="10515600" cy="52637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But Almost All Use Caffeine (Coffee, Tea, Energy Drinks)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E222E767-2489-CC36-5FC9-5F509CBA1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Graphic 12" descr="Bottle with solid fill">
            <a:extLst>
              <a:ext uri="{FF2B5EF4-FFF2-40B4-BE49-F238E27FC236}">
                <a16:creationId xmlns:a16="http://schemas.microsoft.com/office/drawing/2014/main" id="{62F09B4F-F73E-226D-BC49-763106EA66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6939" y="5310548"/>
            <a:ext cx="548640" cy="548640"/>
          </a:xfrm>
          <a:prstGeom prst="rect">
            <a:avLst/>
          </a:prstGeom>
        </p:spPr>
      </p:pic>
      <p:pic>
        <p:nvPicPr>
          <p:cNvPr id="3080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88D6134C-7535-607A-001F-F8D6AA2FA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7" y="5516880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A6FDA13A-B0C0-7EDE-B3C2-FE75B508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758" y="510988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Marijuana Leaf Outline Images – Browse 57,341 Stock Photos, Vectors, and  Video | Adobe Stock">
            <a:extLst>
              <a:ext uri="{FF2B5EF4-FFF2-40B4-BE49-F238E27FC236}">
                <a16:creationId xmlns:a16="http://schemas.microsoft.com/office/drawing/2014/main" id="{992E7500-DAA8-1E05-3855-FA841774D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134" y="5894748"/>
            <a:ext cx="54864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Graphic 17" descr="Bottle with solid fill">
            <a:extLst>
              <a:ext uri="{FF2B5EF4-FFF2-40B4-BE49-F238E27FC236}">
                <a16:creationId xmlns:a16="http://schemas.microsoft.com/office/drawing/2014/main" id="{A33BFF7E-BA9D-B27A-EC1F-5D5187E56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25695" y="5471160"/>
            <a:ext cx="548640" cy="548640"/>
          </a:xfrm>
          <a:prstGeom prst="rect">
            <a:avLst/>
          </a:prstGeom>
        </p:spPr>
      </p:pic>
      <p:pic>
        <p:nvPicPr>
          <p:cNvPr id="3082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D58D3900-0617-BE97-9C4E-465D5E14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226" y="5859188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9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CB614D3C-395E-8239-20CB-153B3E112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48" y="5584868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" name="Picture 10" descr="Outline, pen, smoking, vape, vaping icon - Download on Iconfinder">
            <a:extLst>
              <a:ext uri="{FF2B5EF4-FFF2-40B4-BE49-F238E27FC236}">
                <a16:creationId xmlns:a16="http://schemas.microsoft.com/office/drawing/2014/main" id="{4ECFAB0C-87C4-68B6-9A41-541E05A7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848" y="5189220"/>
            <a:ext cx="548640" cy="54864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Graphic 21" descr="Medicine with solid fill">
            <a:extLst>
              <a:ext uri="{FF2B5EF4-FFF2-40B4-BE49-F238E27FC236}">
                <a16:creationId xmlns:a16="http://schemas.microsoft.com/office/drawing/2014/main" id="{C534E1EC-0C69-A189-462F-B9E4A1A0DF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439828" y="5891234"/>
            <a:ext cx="548640" cy="5486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9651D5-348E-5073-2ECF-6EA03A584688}"/>
              </a:ext>
            </a:extLst>
          </p:cNvPr>
          <p:cNvSpPr/>
          <p:nvPr/>
        </p:nvSpPr>
        <p:spPr>
          <a:xfrm>
            <a:off x="4417696" y="1352903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EAEA56-A2C9-D9DC-C188-931B4967D43F}"/>
              </a:ext>
            </a:extLst>
          </p:cNvPr>
          <p:cNvSpPr/>
          <p:nvPr/>
        </p:nvSpPr>
        <p:spPr>
          <a:xfrm>
            <a:off x="8186106" y="1395491"/>
            <a:ext cx="365124" cy="55050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E786C9-C55E-6F94-6241-217E5A4770A4}"/>
              </a:ext>
            </a:extLst>
          </p:cNvPr>
          <p:cNvSpPr txBox="1"/>
          <p:nvPr/>
        </p:nvSpPr>
        <p:spPr>
          <a:xfrm>
            <a:off x="5880100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10th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D55A55-47BF-BD5F-1FAD-130F4EA6A106}"/>
              </a:ext>
            </a:extLst>
          </p:cNvPr>
          <p:cNvSpPr txBox="1"/>
          <p:nvPr/>
        </p:nvSpPr>
        <p:spPr>
          <a:xfrm>
            <a:off x="2244725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D121CE-B172-04FC-11C3-6F429F2CA0D6}"/>
              </a:ext>
            </a:extLst>
          </p:cNvPr>
          <p:cNvSpPr txBox="1"/>
          <p:nvPr/>
        </p:nvSpPr>
        <p:spPr>
          <a:xfrm>
            <a:off x="9772650" y="837293"/>
            <a:ext cx="93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12th</a:t>
            </a:r>
          </a:p>
        </p:txBody>
      </p:sp>
      <p:pic>
        <p:nvPicPr>
          <p:cNvPr id="14" name="Graphic 13" descr="Coffee with solid fill">
            <a:extLst>
              <a:ext uri="{FF2B5EF4-FFF2-40B4-BE49-F238E27FC236}">
                <a16:creationId xmlns:a16="http://schemas.microsoft.com/office/drawing/2014/main" id="{67936EE3-A649-742C-703D-36558C34C0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39828" y="2407283"/>
            <a:ext cx="548640" cy="548640"/>
          </a:xfrm>
          <a:prstGeom prst="rect">
            <a:avLst/>
          </a:prstGeom>
        </p:spPr>
      </p:pic>
      <p:pic>
        <p:nvPicPr>
          <p:cNvPr id="21" name="Graphic 20" descr="Coffee with solid fill">
            <a:extLst>
              <a:ext uri="{FF2B5EF4-FFF2-40B4-BE49-F238E27FC236}">
                <a16:creationId xmlns:a16="http://schemas.microsoft.com/office/drawing/2014/main" id="{A536724A-3606-6388-3F1B-98514B6BCB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24577" y="2238013"/>
            <a:ext cx="548640" cy="548640"/>
          </a:xfrm>
          <a:prstGeom prst="rect">
            <a:avLst/>
          </a:prstGeom>
        </p:spPr>
      </p:pic>
      <p:pic>
        <p:nvPicPr>
          <p:cNvPr id="23" name="Graphic 22" descr="Coffee with solid fill">
            <a:extLst>
              <a:ext uri="{FF2B5EF4-FFF2-40B4-BE49-F238E27FC236}">
                <a16:creationId xmlns:a16="http://schemas.microsoft.com/office/drawing/2014/main" id="{375DAE23-E4F5-B8E5-D90B-4248F6C0F8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68230" y="1976100"/>
            <a:ext cx="548640" cy="54864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856581EB-A61D-3396-3A70-B43AA71A87AB}"/>
              </a:ext>
            </a:extLst>
          </p:cNvPr>
          <p:cNvSpPr/>
          <p:nvPr/>
        </p:nvSpPr>
        <p:spPr>
          <a:xfrm>
            <a:off x="115410" y="1172028"/>
            <a:ext cx="515620" cy="52322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46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750137-B8E2-D1E3-B16A-EC5733DE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Is Caffeine Use Safe in Youth? Teens?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ACC5-1329-E684-401E-2972ED30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Caffeine….</a:t>
            </a:r>
          </a:p>
          <a:p>
            <a:r>
              <a:rPr lang="en-US" dirty="0"/>
              <a:t>interferes with sleep</a:t>
            </a:r>
          </a:p>
          <a:p>
            <a:r>
              <a:rPr lang="en-US" dirty="0"/>
              <a:t>affects blood pressure and cardiovascular system</a:t>
            </a:r>
          </a:p>
          <a:p>
            <a:r>
              <a:rPr lang="en-US" dirty="0"/>
              <a:t>may impact anxiety</a:t>
            </a:r>
          </a:p>
          <a:p>
            <a:r>
              <a:rPr lang="en-US" dirty="0"/>
              <a:t>can increase the dangerous impacts of alcohol or other substance use</a:t>
            </a:r>
          </a:p>
          <a:p>
            <a:r>
              <a:rPr lang="en-US" dirty="0"/>
              <a:t>causes dependence, changes in the brain that does not seem well understood in teens, youth</a:t>
            </a:r>
          </a:p>
        </p:txBody>
      </p:sp>
    </p:spTree>
    <p:extLst>
      <p:ext uri="{BB962C8B-B14F-4D97-AF65-F5344CB8AC3E}">
        <p14:creationId xmlns:p14="http://schemas.microsoft.com/office/powerpoint/2010/main" val="66464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6AE82-8A57-6CDB-5FF3-29E0B7A3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4514" y="365125"/>
            <a:ext cx="6977743" cy="1325563"/>
          </a:xfrm>
        </p:spPr>
        <p:txBody>
          <a:bodyPr/>
          <a:lstStyle/>
          <a:p>
            <a:pPr algn="ctr"/>
            <a:r>
              <a:rPr lang="en-US" dirty="0"/>
              <a:t>September is National Recovery Month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05B57C9-37F2-213C-232A-1498A691B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31" y="150132"/>
            <a:ext cx="4682898" cy="623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8A2214F-C03C-AFD1-D6A0-EE1412CA4618}"/>
              </a:ext>
            </a:extLst>
          </p:cNvPr>
          <p:cNvSpPr txBox="1"/>
          <p:nvPr/>
        </p:nvSpPr>
        <p:spPr>
          <a:xfrm>
            <a:off x="5203371" y="2346332"/>
            <a:ext cx="6096000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5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</a:rPr>
              <a:t>This week’s (9/11-17) focus is ensuring that </a:t>
            </a:r>
            <a:r>
              <a:rPr lang="en-US" sz="2500" b="1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</a:rPr>
              <a:t>people of color, youth, older adults, LGBTQI+, rural residents, veterans, and people with disabilities have equitable access</a:t>
            </a:r>
            <a:r>
              <a:rPr lang="en-US" sz="2500" b="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</a:rPr>
              <a:t> to recovery resources. - </a:t>
            </a:r>
            <a:r>
              <a:rPr lang="en-US" sz="25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ource Sans Pro" panose="020B0503030403020204" pitchFamily="34" charset="0"/>
              </a:rPr>
              <a:t>SAMHSA</a:t>
            </a:r>
            <a:endParaRPr lang="en-US" sz="25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74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73C61B-3262-561A-B14B-DA5EE7415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374954"/>
              </p:ext>
            </p:extLst>
          </p:nvPr>
        </p:nvGraphicFramePr>
        <p:xfrm>
          <a:off x="8584073" y="2206708"/>
          <a:ext cx="31075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7C4914-C018-E2EC-811C-2183B4D7D4BF}"/>
              </a:ext>
            </a:extLst>
          </p:cNvPr>
          <p:cNvCxnSpPr>
            <a:cxnSpLocks/>
          </p:cNvCxnSpPr>
          <p:nvPr/>
        </p:nvCxnSpPr>
        <p:spPr>
          <a:xfrm flipV="1">
            <a:off x="11022877" y="2454076"/>
            <a:ext cx="0" cy="242877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ECE5DE9-C763-866A-DD5E-0E7862295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388" y="136525"/>
            <a:ext cx="12077700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Percent of Students “Feeling Burned Out or Exhausted” </a:t>
            </a:r>
            <a:br>
              <a:rPr lang="en-US" sz="3000" dirty="0"/>
            </a:br>
            <a:r>
              <a:rPr lang="en-US" sz="3000" dirty="0"/>
              <a:t>by 30 Day Caffeine Use, 2023</a:t>
            </a:r>
            <a:br>
              <a:rPr lang="en-US" sz="3000" dirty="0"/>
            </a:br>
            <a:r>
              <a:rPr lang="en-US" sz="1500" dirty="0"/>
              <a:t>Dashed line represents average percent of students who used caffeine in past 30 days</a:t>
            </a:r>
            <a:endParaRPr lang="en-US" sz="30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BE84CE2-94CC-2BC1-C7B9-70B765C7A8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445931"/>
              </p:ext>
            </p:extLst>
          </p:nvPr>
        </p:nvGraphicFramePr>
        <p:xfrm>
          <a:off x="293917" y="2247530"/>
          <a:ext cx="5005330" cy="27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EF469E-E421-FDFE-7455-1CD46D9104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693430"/>
              </p:ext>
            </p:extLst>
          </p:nvPr>
        </p:nvGraphicFramePr>
        <p:xfrm>
          <a:off x="5387909" y="2206708"/>
          <a:ext cx="310750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5F91BC-BC31-AB46-1CAA-4A78DFDF7D02}"/>
              </a:ext>
            </a:extLst>
          </p:cNvPr>
          <p:cNvCxnSpPr>
            <a:cxnSpLocks/>
          </p:cNvCxnSpPr>
          <p:nvPr/>
        </p:nvCxnSpPr>
        <p:spPr>
          <a:xfrm flipV="1">
            <a:off x="4454437" y="2521132"/>
            <a:ext cx="0" cy="242877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C3DFA8-BE0C-BB8E-702C-6F11D7CDBBAB}"/>
              </a:ext>
            </a:extLst>
          </p:cNvPr>
          <p:cNvCxnSpPr>
            <a:cxnSpLocks/>
          </p:cNvCxnSpPr>
          <p:nvPr/>
        </p:nvCxnSpPr>
        <p:spPr>
          <a:xfrm flipV="1">
            <a:off x="7578637" y="2521132"/>
            <a:ext cx="0" cy="242877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E745C17-2DA3-EAF8-D271-7DCA4167D4E9}"/>
              </a:ext>
            </a:extLst>
          </p:cNvPr>
          <p:cNvSpPr txBox="1"/>
          <p:nvPr/>
        </p:nvSpPr>
        <p:spPr>
          <a:xfrm>
            <a:off x="4000220" y="4949908"/>
            <a:ext cx="941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0F7BCE-3336-E312-419E-4A8B96121553}"/>
              </a:ext>
            </a:extLst>
          </p:cNvPr>
          <p:cNvSpPr txBox="1"/>
          <p:nvPr/>
        </p:nvSpPr>
        <p:spPr>
          <a:xfrm>
            <a:off x="7107721" y="4947719"/>
            <a:ext cx="941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853F8F-BA1E-264E-8B87-DFE37FB44A32}"/>
              </a:ext>
            </a:extLst>
          </p:cNvPr>
          <p:cNvSpPr txBox="1"/>
          <p:nvPr/>
        </p:nvSpPr>
        <p:spPr>
          <a:xfrm>
            <a:off x="10551961" y="4920277"/>
            <a:ext cx="941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83%</a:t>
            </a:r>
          </a:p>
        </p:txBody>
      </p:sp>
    </p:spTree>
    <p:extLst>
      <p:ext uri="{BB962C8B-B14F-4D97-AF65-F5344CB8AC3E}">
        <p14:creationId xmlns:p14="http://schemas.microsoft.com/office/powerpoint/2010/main" val="736220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D939-147D-B131-957A-029F4878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300" dirty="0"/>
              <a:t>Percent of Students “Feeling Burned Out or Exhausted” </a:t>
            </a:r>
            <a:br>
              <a:rPr lang="en-US" sz="3300" dirty="0"/>
            </a:br>
            <a:r>
              <a:rPr lang="en-US" sz="3300" dirty="0"/>
              <a:t>by Almost Daily Caffeine Use, 2023</a:t>
            </a:r>
            <a:br>
              <a:rPr lang="en-US" sz="1500" dirty="0"/>
            </a:br>
            <a:r>
              <a:rPr lang="en-US" sz="1500" dirty="0"/>
              <a:t>Dashed line represents average percent of students who used caffeine almost daily in past 30 days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57882C7-2278-40A2-8A3F-0B518AFFB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712246"/>
              </p:ext>
            </p:extLst>
          </p:nvPr>
        </p:nvGraphicFramePr>
        <p:xfrm>
          <a:off x="0" y="2758723"/>
          <a:ext cx="5571066" cy="27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98A39CD-4B59-4EF9-8FA6-3544820916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409440"/>
              </p:ext>
            </p:extLst>
          </p:nvPr>
        </p:nvGraphicFramePr>
        <p:xfrm>
          <a:off x="5725886" y="2713569"/>
          <a:ext cx="323305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8BCAA33-CF9D-447F-B1C2-1A7B4601BF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039486"/>
              </p:ext>
            </p:extLst>
          </p:nvPr>
        </p:nvGraphicFramePr>
        <p:xfrm>
          <a:off x="8958943" y="2707420"/>
          <a:ext cx="3233057" cy="2747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17B14D-E713-0395-CDAF-C2A84E6CE1F3}"/>
              </a:ext>
            </a:extLst>
          </p:cNvPr>
          <p:cNvSpPr txBox="1"/>
          <p:nvPr/>
        </p:nvSpPr>
        <p:spPr>
          <a:xfrm>
            <a:off x="3537857" y="2141906"/>
            <a:ext cx="881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8th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04504-691C-8050-0C23-B6A3F7159613}"/>
              </a:ext>
            </a:extLst>
          </p:cNvPr>
          <p:cNvSpPr txBox="1"/>
          <p:nvPr/>
        </p:nvSpPr>
        <p:spPr>
          <a:xfrm>
            <a:off x="10134598" y="2141906"/>
            <a:ext cx="881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12th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1FE0E8-F69E-4FD4-B661-C3EFB95A6A5B}"/>
              </a:ext>
            </a:extLst>
          </p:cNvPr>
          <p:cNvSpPr txBox="1"/>
          <p:nvPr/>
        </p:nvSpPr>
        <p:spPr>
          <a:xfrm>
            <a:off x="6901542" y="2143439"/>
            <a:ext cx="881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10th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E79A52-DF61-D758-5BCB-6CD9D7D043FC}"/>
              </a:ext>
            </a:extLst>
          </p:cNvPr>
          <p:cNvCxnSpPr>
            <a:endCxn id="3" idx="0"/>
          </p:cNvCxnSpPr>
          <p:nvPr/>
        </p:nvCxnSpPr>
        <p:spPr>
          <a:xfrm flipV="1">
            <a:off x="2775857" y="2758723"/>
            <a:ext cx="9676" cy="269613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504F14A-AB45-3F08-A63E-197CBB81DA0F}"/>
              </a:ext>
            </a:extLst>
          </p:cNvPr>
          <p:cNvSpPr txBox="1"/>
          <p:nvPr/>
        </p:nvSpPr>
        <p:spPr>
          <a:xfrm>
            <a:off x="2569826" y="5539308"/>
            <a:ext cx="583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13%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CB6B7C-7D25-E104-CE80-511CBABD2F52}"/>
              </a:ext>
            </a:extLst>
          </p:cNvPr>
          <p:cNvCxnSpPr/>
          <p:nvPr/>
        </p:nvCxnSpPr>
        <p:spPr>
          <a:xfrm flipV="1">
            <a:off x="6694714" y="2758723"/>
            <a:ext cx="9676" cy="269613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6F4945-0F2B-2D76-58A1-43C403FD2DBF}"/>
              </a:ext>
            </a:extLst>
          </p:cNvPr>
          <p:cNvCxnSpPr/>
          <p:nvPr/>
        </p:nvCxnSpPr>
        <p:spPr>
          <a:xfrm flipV="1">
            <a:off x="9918095" y="2758723"/>
            <a:ext cx="9676" cy="2696130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B20456-E650-A141-15C9-5465CC607787}"/>
              </a:ext>
            </a:extLst>
          </p:cNvPr>
          <p:cNvSpPr txBox="1"/>
          <p:nvPr/>
        </p:nvSpPr>
        <p:spPr>
          <a:xfrm>
            <a:off x="6412483" y="5545658"/>
            <a:ext cx="583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034F2-E348-083E-3C7B-94675A6D0EB7}"/>
              </a:ext>
            </a:extLst>
          </p:cNvPr>
          <p:cNvSpPr txBox="1"/>
          <p:nvPr/>
        </p:nvSpPr>
        <p:spPr>
          <a:xfrm>
            <a:off x="9700766" y="5539307"/>
            <a:ext cx="583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3448442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999DD-92B1-BEF8-D0A6-D011DC51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Safer Caffeine Use in Teens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F8FF2-05F2-3704-C28C-6CB4FC841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Limit caffeine intake to 100mg for ages 12-17 - American Pediatrics Association</a:t>
            </a:r>
          </a:p>
          <a:p>
            <a:pPr lvl="1"/>
            <a:r>
              <a:rPr lang="en-US" dirty="0"/>
              <a:t>What might be considered safe for people under 12 is not known</a:t>
            </a:r>
          </a:p>
          <a:p>
            <a:r>
              <a:rPr lang="en-US" dirty="0"/>
              <a:t>Limit caffeine use to before lunch</a:t>
            </a:r>
          </a:p>
          <a:p>
            <a:r>
              <a:rPr lang="en-US" dirty="0"/>
              <a:t>Learn to identify what products have caffeine and how much</a:t>
            </a:r>
          </a:p>
          <a:p>
            <a:r>
              <a:rPr lang="en-US" dirty="0"/>
              <a:t>Don’t mix caffeine and other substances like alcohol</a:t>
            </a:r>
          </a:p>
          <a:p>
            <a:r>
              <a:rPr lang="en-US" dirty="0"/>
              <a:t>Reduce or eliminate sugar from your caffeinated products</a:t>
            </a:r>
          </a:p>
        </p:txBody>
      </p:sp>
    </p:spTree>
    <p:extLst>
      <p:ext uri="{BB962C8B-B14F-4D97-AF65-F5344CB8AC3E}">
        <p14:creationId xmlns:p14="http://schemas.microsoft.com/office/powerpoint/2010/main" val="3915702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3676-F9FC-BF86-003F-3E1DF477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pic>
        <p:nvPicPr>
          <p:cNvPr id="4" name="Picture 2" descr="Quaboag Hills Substance Use Alliance">
            <a:extLst>
              <a:ext uri="{FF2B5EF4-FFF2-40B4-BE49-F238E27FC236}">
                <a16:creationId xmlns:a16="http://schemas.microsoft.com/office/drawing/2014/main" id="{F92B3A5E-4995-2B19-3E8B-A28EDB3D1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3406" y="2510583"/>
            <a:ext cx="7965188" cy="312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135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840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88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536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284828-A175-82DD-6447-4B928E4D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Distribution (%) of emotion frequency by never/almost daily caffeine use, 12</a:t>
            </a:r>
            <a:r>
              <a:rPr lang="en-US" sz="2700" baseline="30000" dirty="0">
                <a:solidFill>
                  <a:schemeClr val="bg1"/>
                </a:solidFill>
              </a:rPr>
              <a:t>th</a:t>
            </a:r>
            <a:r>
              <a:rPr lang="en-US" sz="2700" dirty="0">
                <a:solidFill>
                  <a:schemeClr val="bg1"/>
                </a:solidFill>
              </a:rPr>
              <a:t> graders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E4E0F-5866-AEA3-B7AB-672A19361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9819" y="1675227"/>
            <a:ext cx="915236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05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A12EC-F49F-892C-93DB-95E05C7D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494414"/>
            <a:ext cx="10534650" cy="8174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Number and Percent of Students Feeling Burned Out or Exhausted, Past 12 Months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4293B0-96F0-B308-25BB-F7192617A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25043"/>
              </p:ext>
            </p:extLst>
          </p:nvPr>
        </p:nvGraphicFramePr>
        <p:xfrm>
          <a:off x="810510" y="2354239"/>
          <a:ext cx="10570982" cy="4063416"/>
        </p:xfrm>
        <a:graphic>
          <a:graphicData uri="http://schemas.openxmlformats.org/drawingml/2006/table">
            <a:tbl>
              <a:tblPr/>
              <a:tblGrid>
                <a:gridCol w="2741422">
                  <a:extLst>
                    <a:ext uri="{9D8B030D-6E8A-4147-A177-3AD203B41FA5}">
                      <a16:colId xmlns:a16="http://schemas.microsoft.com/office/drawing/2014/main" val="2605516227"/>
                    </a:ext>
                  </a:extLst>
                </a:gridCol>
                <a:gridCol w="861091">
                  <a:extLst>
                    <a:ext uri="{9D8B030D-6E8A-4147-A177-3AD203B41FA5}">
                      <a16:colId xmlns:a16="http://schemas.microsoft.com/office/drawing/2014/main" val="88716481"/>
                    </a:ext>
                  </a:extLst>
                </a:gridCol>
                <a:gridCol w="2322823">
                  <a:extLst>
                    <a:ext uri="{9D8B030D-6E8A-4147-A177-3AD203B41FA5}">
                      <a16:colId xmlns:a16="http://schemas.microsoft.com/office/drawing/2014/main" val="4122922148"/>
                    </a:ext>
                  </a:extLst>
                </a:gridCol>
                <a:gridCol w="2322823">
                  <a:extLst>
                    <a:ext uri="{9D8B030D-6E8A-4147-A177-3AD203B41FA5}">
                      <a16:colId xmlns:a16="http://schemas.microsoft.com/office/drawing/2014/main" val="21105835"/>
                    </a:ext>
                  </a:extLst>
                </a:gridCol>
                <a:gridCol w="2322823">
                  <a:extLst>
                    <a:ext uri="{9D8B030D-6E8A-4147-A177-3AD203B41FA5}">
                      <a16:colId xmlns:a16="http://schemas.microsoft.com/office/drawing/2014/main" val="227850916"/>
                    </a:ext>
                  </a:extLst>
                </a:gridCol>
              </a:tblGrid>
              <a:tr h="3525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8th grade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 grade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12th grade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388533"/>
                  </a:ext>
                </a:extLst>
              </a:tr>
              <a:tr h="387793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Every day or nearly every day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076" marR="153076" marT="76538" marB="76538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17682"/>
                  </a:ext>
                </a:extLst>
              </a:tr>
              <a:tr h="3877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15120"/>
                  </a:ext>
                </a:extLst>
              </a:tr>
              <a:tr h="352500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Once or twice a week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076" marR="153076" marT="76538" marB="76538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83660"/>
                  </a:ext>
                </a:extLst>
              </a:tr>
              <a:tr h="35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910277"/>
                  </a:ext>
                </a:extLst>
              </a:tr>
              <a:tr h="352500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Once or twice a month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076" marR="153076" marT="76538" marB="76538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649719"/>
                  </a:ext>
                </a:extLst>
              </a:tr>
              <a:tr h="35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06833"/>
                  </a:ext>
                </a:extLst>
              </a:tr>
              <a:tr h="352500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Once or twice total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076" marR="153076" marT="76538" marB="76538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566929"/>
                  </a:ext>
                </a:extLst>
              </a:tr>
              <a:tr h="35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714376"/>
                  </a:ext>
                </a:extLst>
              </a:tr>
              <a:tr h="352500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Very rarely or never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3076" marR="153076" marT="76538" marB="76538">
                    <a:lnL w="1270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075118"/>
                  </a:ext>
                </a:extLst>
              </a:tr>
              <a:tr h="352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30" marR="10630" marT="106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73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90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7477E0-F8BF-037B-60BA-418313CF4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286237"/>
              </p:ext>
            </p:extLst>
          </p:nvPr>
        </p:nvGraphicFramePr>
        <p:xfrm>
          <a:off x="643463" y="2396335"/>
          <a:ext cx="10905074" cy="3828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9952">
                  <a:extLst>
                    <a:ext uri="{9D8B030D-6E8A-4147-A177-3AD203B41FA5}">
                      <a16:colId xmlns:a16="http://schemas.microsoft.com/office/drawing/2014/main" val="2463751045"/>
                    </a:ext>
                  </a:extLst>
                </a:gridCol>
                <a:gridCol w="712784">
                  <a:extLst>
                    <a:ext uri="{9D8B030D-6E8A-4147-A177-3AD203B41FA5}">
                      <a16:colId xmlns:a16="http://schemas.microsoft.com/office/drawing/2014/main" val="2237660590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1363315811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1593972812"/>
                    </a:ext>
                  </a:extLst>
                </a:gridCol>
                <a:gridCol w="892621">
                  <a:extLst>
                    <a:ext uri="{9D8B030D-6E8A-4147-A177-3AD203B41FA5}">
                      <a16:colId xmlns:a16="http://schemas.microsoft.com/office/drawing/2014/main" val="2934301363"/>
                    </a:ext>
                  </a:extLst>
                </a:gridCol>
                <a:gridCol w="712784">
                  <a:extLst>
                    <a:ext uri="{9D8B030D-6E8A-4147-A177-3AD203B41FA5}">
                      <a16:colId xmlns:a16="http://schemas.microsoft.com/office/drawing/2014/main" val="2179331420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225878506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3797473292"/>
                    </a:ext>
                  </a:extLst>
                </a:gridCol>
                <a:gridCol w="892621">
                  <a:extLst>
                    <a:ext uri="{9D8B030D-6E8A-4147-A177-3AD203B41FA5}">
                      <a16:colId xmlns:a16="http://schemas.microsoft.com/office/drawing/2014/main" val="565184708"/>
                    </a:ext>
                  </a:extLst>
                </a:gridCol>
                <a:gridCol w="712784">
                  <a:extLst>
                    <a:ext uri="{9D8B030D-6E8A-4147-A177-3AD203B41FA5}">
                      <a16:colId xmlns:a16="http://schemas.microsoft.com/office/drawing/2014/main" val="2196185491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4291587733"/>
                    </a:ext>
                  </a:extLst>
                </a:gridCol>
                <a:gridCol w="873588">
                  <a:extLst>
                    <a:ext uri="{9D8B030D-6E8A-4147-A177-3AD203B41FA5}">
                      <a16:colId xmlns:a16="http://schemas.microsoft.com/office/drawing/2014/main" val="4069819349"/>
                    </a:ext>
                  </a:extLst>
                </a:gridCol>
              </a:tblGrid>
              <a:tr h="781831"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Energy drinks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Coffee or Caffeinated tea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Either/Both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362119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 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8th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12th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8th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12th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8th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12th 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3517481015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0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58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48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52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34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32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25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25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22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17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4014522297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1-2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11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28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16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14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3199411550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3-5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8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11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13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12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2512463660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6-9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3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5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11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5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11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3147778224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10-19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</a:rPr>
                        <a:t>5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4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7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9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17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2136969694"/>
                  </a:ext>
                </a:extLst>
              </a:tr>
              <a:tr h="435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20+ times</a:t>
                      </a:r>
                      <a:endParaRPr lang="en-US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6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13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10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11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22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24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14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>
                          <a:effectLst/>
                        </a:rPr>
                        <a:t>27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300" u="none" strike="noStrike" dirty="0">
                          <a:effectLst/>
                        </a:rPr>
                        <a:t>29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127" marR="13127" marT="13127" marB="0" anchor="ctr"/>
                </a:tc>
                <a:extLst>
                  <a:ext uri="{0D108BD9-81ED-4DB2-BD59-A6C34878D82A}">
                    <a16:rowId xmlns:a16="http://schemas.microsoft.com/office/drawing/2014/main" val="137067982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3DD6B8B-1A51-54DA-9195-39B3A69A8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Percent of students drinking caffeinated beverages</a:t>
            </a:r>
          </a:p>
        </p:txBody>
      </p:sp>
    </p:spTree>
    <p:extLst>
      <p:ext uri="{BB962C8B-B14F-4D97-AF65-F5344CB8AC3E}">
        <p14:creationId xmlns:p14="http://schemas.microsoft.com/office/powerpoint/2010/main" val="42200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AE9A-D628-73D4-9A25-5FF399D5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QHSUA Spring 2023 School Survey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1DC361A-49F5-E688-BF1B-36C91916C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382" y="1290774"/>
            <a:ext cx="2734962" cy="27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DFCAB3-A7F6-A527-2400-9E8C14CE861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7524" y="3767275"/>
            <a:ext cx="3246391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E7DC2B-1A9C-594D-35D2-FDE9191979D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541" y="4038599"/>
            <a:ext cx="2743200" cy="2743200"/>
          </a:xfrm>
          <a:prstGeom prst="rect">
            <a:avLst/>
          </a:prstGeom>
        </p:spPr>
      </p:pic>
      <p:pic>
        <p:nvPicPr>
          <p:cNvPr id="2052" name="Picture 4" descr="Pathfinder Regional Vocational Technical High School">
            <a:extLst>
              <a:ext uri="{FF2B5EF4-FFF2-40B4-BE49-F238E27FC236}">
                <a16:creationId xmlns:a16="http://schemas.microsoft.com/office/drawing/2014/main" id="{9ED53C7B-08BC-A9AB-F89A-C16A8E708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876" y="1357382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rth Brookfield Public Schools |">
            <a:extLst>
              <a:ext uri="{FF2B5EF4-FFF2-40B4-BE49-F238E27FC236}">
                <a16:creationId xmlns:a16="http://schemas.microsoft.com/office/drawing/2014/main" id="{494B210A-DC6F-9860-0177-DC4C67801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1559786"/>
            <a:ext cx="21431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537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750137-B8E2-D1E3-B16A-EC5733DE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Is Caffeine Use Safe in Youth? Teens?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ACC5-1329-E684-401E-2972ED30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Caffeinated beverages…</a:t>
            </a:r>
          </a:p>
          <a:p>
            <a:r>
              <a:rPr lang="en-US" dirty="0"/>
              <a:t>often have a good helping of sugar</a:t>
            </a:r>
          </a:p>
          <a:p>
            <a:r>
              <a:rPr lang="en-US" dirty="0"/>
              <a:t>are often acidic – bad for teeth, stomach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980291"/>
              </p:ext>
            </p:extLst>
          </p:nvPr>
        </p:nvGraphicFramePr>
        <p:xfrm>
          <a:off x="1866900" y="914400"/>
          <a:ext cx="8458200" cy="524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086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CBEDD-577A-4A08-AEFB-D57C1AE6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1">
                <a:cs typeface="Calibri Light"/>
              </a:rPr>
              <a:t>How reliable is the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CB00F-EE5A-42D8-AF88-CD84E53E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816429"/>
            <a:ext cx="4971824" cy="54098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San"/>
                <a:cs typeface="Calibri"/>
              </a:rPr>
              <a:t>We exclude surveys </a:t>
            </a:r>
          </a:p>
          <a:p>
            <a:pPr lvl="1"/>
            <a:r>
              <a:rPr lang="en-US" sz="2000" b="1" dirty="0">
                <a:latin typeface="San"/>
                <a:cs typeface="Calibri"/>
              </a:rPr>
              <a:t>that were &lt;25% complete</a:t>
            </a:r>
          </a:p>
          <a:p>
            <a:pPr lvl="1"/>
            <a:r>
              <a:rPr lang="en-US" sz="2000" b="1" dirty="0">
                <a:latin typeface="San"/>
                <a:cs typeface="Calibri"/>
              </a:rPr>
              <a:t>with unrealistic levels alcohol and substance use</a:t>
            </a:r>
            <a:endParaRPr lang="en-US" sz="2000" b="1" dirty="0">
              <a:latin typeface="San"/>
            </a:endParaRPr>
          </a:p>
          <a:p>
            <a:pPr lvl="1"/>
            <a:r>
              <a:rPr lang="en-US" sz="2000" b="1" dirty="0">
                <a:latin typeface="San"/>
                <a:cs typeface="Calibri"/>
              </a:rPr>
              <a:t>where students reported using a fake drug</a:t>
            </a:r>
          </a:p>
          <a:p>
            <a:pPr lvl="1"/>
            <a:r>
              <a:rPr lang="en-US" sz="2000" b="1" dirty="0">
                <a:latin typeface="San"/>
                <a:cs typeface="Calibri"/>
              </a:rPr>
              <a:t>with inconsistencies </a:t>
            </a:r>
          </a:p>
          <a:p>
            <a:pPr lvl="2"/>
            <a:r>
              <a:rPr lang="en-US" b="1" dirty="0">
                <a:latin typeface="San"/>
                <a:cs typeface="Calibri"/>
              </a:rPr>
              <a:t>Reporting using alcohol and later reporting never using alcohol</a:t>
            </a:r>
          </a:p>
          <a:p>
            <a:pPr lvl="1"/>
            <a:r>
              <a:rPr lang="en-US" sz="2000" b="1" dirty="0">
                <a:latin typeface="San"/>
                <a:cs typeface="Calibri"/>
              </a:rPr>
              <a:t>where students report being “dishonest”</a:t>
            </a:r>
            <a:br>
              <a:rPr lang="en-US" sz="2000" b="1" dirty="0">
                <a:latin typeface="San"/>
                <a:cs typeface="Calibri"/>
              </a:rPr>
            </a:b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Major limitation – incomplete participation and surveys</a:t>
            </a:r>
          </a:p>
          <a:p>
            <a:pPr lvl="1"/>
            <a:r>
              <a:rPr lang="en-US" sz="1600" dirty="0">
                <a:cs typeface="Calibri"/>
              </a:rPr>
              <a:t>66% participation rate for 8, 10, 12</a:t>
            </a:r>
            <a:r>
              <a:rPr lang="en-US" sz="1600" baseline="30000" dirty="0">
                <a:cs typeface="Calibri"/>
              </a:rPr>
              <a:t>th</a:t>
            </a:r>
            <a:r>
              <a:rPr lang="en-US" sz="1600" dirty="0">
                <a:cs typeface="Calibri"/>
              </a:rPr>
              <a:t> graders	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Secondary limitation – no trend data</a:t>
            </a:r>
          </a:p>
        </p:txBody>
      </p:sp>
    </p:spTree>
    <p:extLst>
      <p:ext uri="{BB962C8B-B14F-4D97-AF65-F5344CB8AC3E}">
        <p14:creationId xmlns:p14="http://schemas.microsoft.com/office/powerpoint/2010/main" val="257060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CBEDD-577A-4A08-AEFB-D57C1AE63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r>
              <a:rPr lang="en-US" sz="5200" b="1" dirty="0">
                <a:cs typeface="Calibri Light"/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CB00F-EE5A-42D8-AF88-CD84E53E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Major limitations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(1) incomplete participation</a:t>
            </a:r>
          </a:p>
          <a:p>
            <a:pPr lvl="1"/>
            <a:r>
              <a:rPr lang="en-US" dirty="0">
                <a:cs typeface="Calibri"/>
              </a:rPr>
              <a:t>66% participation rate for 8, 10, 12</a:t>
            </a:r>
            <a:r>
              <a:rPr lang="en-US" baseline="30000" dirty="0">
                <a:cs typeface="Calibri"/>
              </a:rPr>
              <a:t>th</a:t>
            </a:r>
            <a:r>
              <a:rPr lang="en-US" dirty="0">
                <a:cs typeface="Calibri"/>
              </a:rPr>
              <a:t> graders	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(2) Incomplete surveys</a:t>
            </a:r>
          </a:p>
          <a:p>
            <a:pPr lvl="1"/>
            <a:r>
              <a:rPr lang="en-US" dirty="0">
                <a:cs typeface="Calibri"/>
              </a:rPr>
              <a:t>56% inclusion rate for 8, 10, 12</a:t>
            </a:r>
            <a:r>
              <a:rPr lang="en-US" baseline="30000" dirty="0">
                <a:cs typeface="Calibri"/>
              </a:rPr>
              <a:t>th</a:t>
            </a:r>
            <a:r>
              <a:rPr lang="en-US" dirty="0">
                <a:cs typeface="Calibri"/>
              </a:rPr>
              <a:t> graders	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Secondary limitation – no trend data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B626A1-DD62-DA75-0E8F-3A068A0C41BA}"/>
              </a:ext>
            </a:extLst>
          </p:cNvPr>
          <p:cNvGrpSpPr/>
          <p:nvPr/>
        </p:nvGrpSpPr>
        <p:grpSpPr>
          <a:xfrm>
            <a:off x="928253" y="4903381"/>
            <a:ext cx="2792669" cy="1248960"/>
            <a:chOff x="2895116" y="2748993"/>
            <a:chExt cx="2667967" cy="249792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EE86645-F09C-1904-4124-70DDD4D35876}"/>
                </a:ext>
              </a:extLst>
            </p:cNvPr>
            <p:cNvSpPr/>
            <p:nvPr/>
          </p:nvSpPr>
          <p:spPr>
            <a:xfrm>
              <a:off x="2895116" y="2748993"/>
              <a:ext cx="2667967" cy="2497920"/>
            </a:xfrm>
            <a:prstGeom prst="roundRect">
              <a:avLst>
                <a:gd name="adj" fmla="val 10000"/>
              </a:avLst>
            </a:prstGeom>
            <a:solidFill>
              <a:srgbClr val="F9F951"/>
            </a:solidFill>
            <a:ln>
              <a:solidFill>
                <a:schemeClr val="accent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: Rounded Corners 4">
              <a:extLst>
                <a:ext uri="{FF2B5EF4-FFF2-40B4-BE49-F238E27FC236}">
                  <a16:creationId xmlns:a16="http://schemas.microsoft.com/office/drawing/2014/main" id="{16FA8D60-F391-AA59-9AF0-BA7F58468135}"/>
                </a:ext>
              </a:extLst>
            </p:cNvPr>
            <p:cNvSpPr txBox="1"/>
            <p:nvPr/>
          </p:nvSpPr>
          <p:spPr>
            <a:xfrm>
              <a:off x="2968278" y="2822155"/>
              <a:ext cx="2521643" cy="23515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solidFill>
                    <a:schemeClr val="tx1"/>
                  </a:solidFill>
                  <a:latin typeface="Open Sans"/>
                  <a:ea typeface="Open Sans"/>
                  <a:cs typeface="Open Sans"/>
                </a:rPr>
                <a:t>8th,10th,12</a:t>
              </a:r>
              <a:r>
                <a:rPr lang="en-US" sz="2800" b="1" kern="1200" baseline="30000" dirty="0">
                  <a:solidFill>
                    <a:schemeClr val="tx1"/>
                  </a:solidFill>
                  <a:latin typeface="Open Sans"/>
                  <a:ea typeface="Open Sans"/>
                  <a:cs typeface="Open Sans"/>
                </a:rPr>
                <a:t>th</a:t>
              </a:r>
              <a:endParaRPr lang="en-US" sz="2800" b="1" kern="1200" dirty="0">
                <a:solidFill>
                  <a:schemeClr val="tx1"/>
                </a:solidFill>
                <a:latin typeface="Open Sans"/>
                <a:ea typeface="Open Sans"/>
                <a:cs typeface="Open Sans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b="1" kern="1200" dirty="0">
                  <a:solidFill>
                    <a:schemeClr val="tx1"/>
                  </a:solidFill>
                  <a:latin typeface="Open Sans"/>
                  <a:ea typeface="Open Sans"/>
                  <a:cs typeface="Open Sans"/>
                </a:rPr>
                <a:t>N=650</a:t>
              </a:r>
              <a:endParaRPr lang="en-US" sz="1800" b="1" kern="1200" dirty="0">
                <a:solidFill>
                  <a:schemeClr val="tx1"/>
                </a:solidFill>
                <a:latin typeface="Open Sans"/>
                <a:ea typeface="Open Sans"/>
                <a:cs typeface="Open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34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7112-B9D2-FC14-05FF-0F950EA5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Who participated?</a:t>
            </a:r>
          </a:p>
        </p:txBody>
      </p:sp>
      <p:pic>
        <p:nvPicPr>
          <p:cNvPr id="5" name="Graphic 4" descr="Backpack with solid fill">
            <a:extLst>
              <a:ext uri="{FF2B5EF4-FFF2-40B4-BE49-F238E27FC236}">
                <a16:creationId xmlns:a16="http://schemas.microsoft.com/office/drawing/2014/main" id="{4A3F81A9-F7B5-C3F8-53EC-6282620F0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1778" y="1531349"/>
            <a:ext cx="1554480" cy="1554480"/>
          </a:xfrm>
          <a:prstGeom prst="rect">
            <a:avLst/>
          </a:prstGeom>
        </p:spPr>
      </p:pic>
      <p:pic>
        <p:nvPicPr>
          <p:cNvPr id="6" name="Graphic 5" descr="Backpack with solid fill">
            <a:extLst>
              <a:ext uri="{FF2B5EF4-FFF2-40B4-BE49-F238E27FC236}">
                <a16:creationId xmlns:a16="http://schemas.microsoft.com/office/drawing/2014/main" id="{BE83B918-1C91-E561-1FFD-2EDA88BD1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67983" y="1531349"/>
            <a:ext cx="1554480" cy="1554480"/>
          </a:xfrm>
          <a:prstGeom prst="rect">
            <a:avLst/>
          </a:prstGeom>
        </p:spPr>
      </p:pic>
      <p:pic>
        <p:nvPicPr>
          <p:cNvPr id="7" name="Graphic 6" descr="Backpack with solid fill">
            <a:extLst>
              <a:ext uri="{FF2B5EF4-FFF2-40B4-BE49-F238E27FC236}">
                <a16:creationId xmlns:a16="http://schemas.microsoft.com/office/drawing/2014/main" id="{15E31672-7E3C-CF26-0288-90B8D62805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4188" y="1531349"/>
            <a:ext cx="1554480" cy="1554480"/>
          </a:xfrm>
          <a:prstGeom prst="rect">
            <a:avLst/>
          </a:prstGeom>
        </p:spPr>
      </p:pic>
      <p:pic>
        <p:nvPicPr>
          <p:cNvPr id="8" name="Graphic 7" descr="Backpack with solid fill">
            <a:extLst>
              <a:ext uri="{FF2B5EF4-FFF2-40B4-BE49-F238E27FC236}">
                <a16:creationId xmlns:a16="http://schemas.microsoft.com/office/drawing/2014/main" id="{28F8A01C-04E2-2960-BFB8-9E34E91DF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8668" y="1531349"/>
            <a:ext cx="1554480" cy="1554480"/>
          </a:xfrm>
          <a:prstGeom prst="rect">
            <a:avLst/>
          </a:prstGeom>
        </p:spPr>
      </p:pic>
      <p:pic>
        <p:nvPicPr>
          <p:cNvPr id="9" name="Graphic 8" descr="Backpack with solid fill">
            <a:extLst>
              <a:ext uri="{FF2B5EF4-FFF2-40B4-BE49-F238E27FC236}">
                <a16:creationId xmlns:a16="http://schemas.microsoft.com/office/drawing/2014/main" id="{14DE9112-4229-9B2F-1E96-2BC134BF7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23148" y="1531349"/>
            <a:ext cx="1554480" cy="15544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4D48BB-1BE1-4F2F-841A-E93D6A060C58}"/>
              </a:ext>
            </a:extLst>
          </p:cNvPr>
          <p:cNvSpPr txBox="1"/>
          <p:nvPr/>
        </p:nvSpPr>
        <p:spPr>
          <a:xfrm flipH="1">
            <a:off x="841248" y="4667399"/>
            <a:ext cx="1050645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in 10 students were 8</a:t>
            </a:r>
            <a:r>
              <a:rPr lang="en-US" sz="25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graders in Spring 2023 (36%)</a:t>
            </a:r>
          </a:p>
          <a:p>
            <a:pPr algn="ctr" defTabSz="786384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in 10 students identified were 10</a:t>
            </a:r>
            <a:r>
              <a:rPr lang="en-US" sz="25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graders in Spring 2023 (40%)</a:t>
            </a:r>
          </a:p>
          <a:p>
            <a:pPr algn="ctr" defTabSz="786384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in 10 students were 12</a:t>
            </a:r>
            <a:r>
              <a:rPr lang="en-US" sz="2500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graders in Spring 2023 (24%)</a:t>
            </a:r>
            <a:endParaRPr lang="en-US" sz="2500" dirty="0"/>
          </a:p>
        </p:txBody>
      </p:sp>
      <p:pic>
        <p:nvPicPr>
          <p:cNvPr id="14" name="Graphic 13" descr="Backpack with solid fill">
            <a:extLst>
              <a:ext uri="{FF2B5EF4-FFF2-40B4-BE49-F238E27FC236}">
                <a16:creationId xmlns:a16="http://schemas.microsoft.com/office/drawing/2014/main" id="{5108C907-D4BE-628B-2B30-55DC3A488F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21778" y="2899560"/>
            <a:ext cx="1554480" cy="1554480"/>
          </a:xfrm>
          <a:prstGeom prst="rect">
            <a:avLst/>
          </a:prstGeom>
        </p:spPr>
      </p:pic>
      <p:pic>
        <p:nvPicPr>
          <p:cNvPr id="15" name="Graphic 14" descr="Backpack with solid fill">
            <a:extLst>
              <a:ext uri="{FF2B5EF4-FFF2-40B4-BE49-F238E27FC236}">
                <a16:creationId xmlns:a16="http://schemas.microsoft.com/office/drawing/2014/main" id="{1855354D-5184-91C1-9059-AA96FDF99D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67983" y="2899560"/>
            <a:ext cx="1554480" cy="1554480"/>
          </a:xfrm>
          <a:prstGeom prst="rect">
            <a:avLst/>
          </a:prstGeom>
        </p:spPr>
      </p:pic>
      <p:pic>
        <p:nvPicPr>
          <p:cNvPr id="16" name="Graphic 15" descr="Backpack with solid fill">
            <a:extLst>
              <a:ext uri="{FF2B5EF4-FFF2-40B4-BE49-F238E27FC236}">
                <a16:creationId xmlns:a16="http://schemas.microsoft.com/office/drawing/2014/main" id="{A5456F1A-CB2D-8BC1-C0B7-9B560BDE9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14188" y="2899560"/>
            <a:ext cx="1554480" cy="1554480"/>
          </a:xfrm>
          <a:prstGeom prst="rect">
            <a:avLst/>
          </a:prstGeom>
        </p:spPr>
      </p:pic>
      <p:pic>
        <p:nvPicPr>
          <p:cNvPr id="17" name="Graphic 16" descr="Backpack with solid fill">
            <a:extLst>
              <a:ext uri="{FF2B5EF4-FFF2-40B4-BE49-F238E27FC236}">
                <a16:creationId xmlns:a16="http://schemas.microsoft.com/office/drawing/2014/main" id="{01AE8991-FA2F-3A13-1125-E7CDCDD77B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68668" y="2899560"/>
            <a:ext cx="1554480" cy="1554480"/>
          </a:xfrm>
          <a:prstGeom prst="rect">
            <a:avLst/>
          </a:prstGeom>
        </p:spPr>
      </p:pic>
      <p:pic>
        <p:nvPicPr>
          <p:cNvPr id="18" name="Graphic 17" descr="Backpack with solid fill">
            <a:extLst>
              <a:ext uri="{FF2B5EF4-FFF2-40B4-BE49-F238E27FC236}">
                <a16:creationId xmlns:a16="http://schemas.microsoft.com/office/drawing/2014/main" id="{D3239744-3DDB-230A-C631-A720E29462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23148" y="2899560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0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7112-B9D2-FC14-05FF-0F950EA5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Who participated?</a:t>
            </a:r>
          </a:p>
        </p:txBody>
      </p:sp>
      <p:pic>
        <p:nvPicPr>
          <p:cNvPr id="5" name="Graphic 4" descr="Backpack with solid fill">
            <a:extLst>
              <a:ext uri="{FF2B5EF4-FFF2-40B4-BE49-F238E27FC236}">
                <a16:creationId xmlns:a16="http://schemas.microsoft.com/office/drawing/2014/main" id="{4A3F81A9-F7B5-C3F8-53EC-6282620F0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5885" y="2075736"/>
            <a:ext cx="1737360" cy="1737360"/>
          </a:xfrm>
          <a:prstGeom prst="rect">
            <a:avLst/>
          </a:prstGeom>
        </p:spPr>
      </p:pic>
      <p:pic>
        <p:nvPicPr>
          <p:cNvPr id="6" name="Graphic 5" descr="Backpack with solid fill">
            <a:extLst>
              <a:ext uri="{FF2B5EF4-FFF2-40B4-BE49-F238E27FC236}">
                <a16:creationId xmlns:a16="http://schemas.microsoft.com/office/drawing/2014/main" id="{BE83B918-1C91-E561-1FFD-2EDA88BD1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7953" y="2075736"/>
            <a:ext cx="1737360" cy="1737360"/>
          </a:xfrm>
          <a:prstGeom prst="rect">
            <a:avLst/>
          </a:prstGeom>
        </p:spPr>
      </p:pic>
      <p:pic>
        <p:nvPicPr>
          <p:cNvPr id="7" name="Graphic 6" descr="Backpack with solid fill">
            <a:extLst>
              <a:ext uri="{FF2B5EF4-FFF2-40B4-BE49-F238E27FC236}">
                <a16:creationId xmlns:a16="http://schemas.microsoft.com/office/drawing/2014/main" id="{15E31672-7E3C-CF26-0288-90B8D62805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00021" y="2075736"/>
            <a:ext cx="1737360" cy="1737360"/>
          </a:xfrm>
          <a:prstGeom prst="rect">
            <a:avLst/>
          </a:prstGeom>
        </p:spPr>
      </p:pic>
      <p:pic>
        <p:nvPicPr>
          <p:cNvPr id="8" name="Graphic 7" descr="Backpack with solid fill">
            <a:extLst>
              <a:ext uri="{FF2B5EF4-FFF2-40B4-BE49-F238E27FC236}">
                <a16:creationId xmlns:a16="http://schemas.microsoft.com/office/drawing/2014/main" id="{28F8A01C-04E2-2960-BFB8-9E34E91DF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93831" y="2075736"/>
            <a:ext cx="1737360" cy="1737360"/>
          </a:xfrm>
          <a:prstGeom prst="rect">
            <a:avLst/>
          </a:prstGeom>
        </p:spPr>
      </p:pic>
      <p:pic>
        <p:nvPicPr>
          <p:cNvPr id="9" name="Graphic 8" descr="Backpack with solid fill">
            <a:extLst>
              <a:ext uri="{FF2B5EF4-FFF2-40B4-BE49-F238E27FC236}">
                <a16:creationId xmlns:a16="http://schemas.microsoft.com/office/drawing/2014/main" id="{14DE9112-4229-9B2F-1E96-2BC134BF7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87641" y="2075736"/>
            <a:ext cx="1737360" cy="17373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4D48BB-1BE1-4F2F-841A-E93D6A060C58}"/>
              </a:ext>
            </a:extLst>
          </p:cNvPr>
          <p:cNvSpPr txBox="1"/>
          <p:nvPr/>
        </p:nvSpPr>
        <p:spPr>
          <a:xfrm flipH="1">
            <a:off x="838200" y="4079565"/>
            <a:ext cx="1050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in 4 students identified as Black, Asian, </a:t>
            </a:r>
          </a:p>
          <a:p>
            <a:pPr algn="ctr" defTabSz="786384"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Indian/Pacific Islander, and/or Hispanic (19%)</a:t>
            </a:r>
          </a:p>
          <a:p>
            <a:pPr algn="ctr" defTabSz="786384">
              <a:spcAft>
                <a:spcPts val="600"/>
              </a:spcAft>
            </a:pPr>
            <a:endParaRPr lang="en-US" sz="1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in 5 students identified as White, Non-Hispanic (81%)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4939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7112-B9D2-FC14-05FF-0F950EA54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/>
              <a:t>Who </a:t>
            </a:r>
            <a:r>
              <a:rPr lang="en-US" dirty="0"/>
              <a:t>participated</a:t>
            </a:r>
            <a:r>
              <a:rPr lang="en-US" sz="4000" dirty="0"/>
              <a:t>?</a:t>
            </a:r>
          </a:p>
        </p:txBody>
      </p:sp>
      <p:pic>
        <p:nvPicPr>
          <p:cNvPr id="5" name="Graphic 4" descr="Backpack with solid fill">
            <a:extLst>
              <a:ext uri="{FF2B5EF4-FFF2-40B4-BE49-F238E27FC236}">
                <a16:creationId xmlns:a16="http://schemas.microsoft.com/office/drawing/2014/main" id="{4A3F81A9-F7B5-C3F8-53EC-6282620F07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898" y="1350501"/>
            <a:ext cx="1554480" cy="1554480"/>
          </a:xfrm>
          <a:prstGeom prst="rect">
            <a:avLst/>
          </a:prstGeom>
        </p:spPr>
      </p:pic>
      <p:pic>
        <p:nvPicPr>
          <p:cNvPr id="6" name="Graphic 5" descr="Backpack with solid fill">
            <a:extLst>
              <a:ext uri="{FF2B5EF4-FFF2-40B4-BE49-F238E27FC236}">
                <a16:creationId xmlns:a16="http://schemas.microsoft.com/office/drawing/2014/main" id="{BE83B918-1C91-E561-1FFD-2EDA88BD1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21543" y="1376131"/>
            <a:ext cx="1554480" cy="1554480"/>
          </a:xfrm>
          <a:prstGeom prst="rect">
            <a:avLst/>
          </a:prstGeom>
        </p:spPr>
      </p:pic>
      <p:pic>
        <p:nvPicPr>
          <p:cNvPr id="7" name="Graphic 6" descr="Backpack with solid fill">
            <a:extLst>
              <a:ext uri="{FF2B5EF4-FFF2-40B4-BE49-F238E27FC236}">
                <a16:creationId xmlns:a16="http://schemas.microsoft.com/office/drawing/2014/main" id="{15E31672-7E3C-CF26-0288-90B8D62805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14188" y="1335353"/>
            <a:ext cx="1554480" cy="1554480"/>
          </a:xfrm>
          <a:prstGeom prst="rect">
            <a:avLst/>
          </a:prstGeom>
        </p:spPr>
      </p:pic>
      <p:pic>
        <p:nvPicPr>
          <p:cNvPr id="8" name="Graphic 7" descr="Backpack with solid fill">
            <a:extLst>
              <a:ext uri="{FF2B5EF4-FFF2-40B4-BE49-F238E27FC236}">
                <a16:creationId xmlns:a16="http://schemas.microsoft.com/office/drawing/2014/main" id="{28F8A01C-04E2-2960-BFB8-9E34E91DF7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06833" y="1335353"/>
            <a:ext cx="1554480" cy="1554480"/>
          </a:xfrm>
          <a:prstGeom prst="rect">
            <a:avLst/>
          </a:prstGeom>
        </p:spPr>
      </p:pic>
      <p:pic>
        <p:nvPicPr>
          <p:cNvPr id="9" name="Graphic 8" descr="Backpack with solid fill">
            <a:extLst>
              <a:ext uri="{FF2B5EF4-FFF2-40B4-BE49-F238E27FC236}">
                <a16:creationId xmlns:a16="http://schemas.microsoft.com/office/drawing/2014/main" id="{14DE9112-4229-9B2F-1E96-2BC134BF74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99478" y="1376131"/>
            <a:ext cx="1554480" cy="15544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24D48BB-1BE1-4F2F-841A-E93D6A060C58}"/>
              </a:ext>
            </a:extLst>
          </p:cNvPr>
          <p:cNvSpPr txBox="1"/>
          <p:nvPr/>
        </p:nvSpPr>
        <p:spPr>
          <a:xfrm flipH="1">
            <a:off x="1186544" y="4643178"/>
            <a:ext cx="1050645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in 10 students identified Cis-male (42%)</a:t>
            </a:r>
          </a:p>
          <a:p>
            <a:pPr algn="ctr" defTabSz="786384">
              <a:spcAft>
                <a:spcPts val="600"/>
              </a:spcAft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in 10 students identified as Cis-female (46%)</a:t>
            </a:r>
          </a:p>
          <a:p>
            <a:pPr algn="ctr" defTabSz="786384">
              <a:spcAft>
                <a:spcPts val="600"/>
              </a:spcAft>
            </a:pPr>
            <a:endParaRPr lang="en-US" sz="1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94894" indent="-294894" algn="ctr" defTabSz="78638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in 10 students identified as Transgender, Non-binary, </a:t>
            </a:r>
          </a:p>
          <a:p>
            <a:pPr algn="ctr" defTabSz="786384">
              <a:spcAft>
                <a:spcPts val="600"/>
              </a:spcAft>
            </a:pP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Another Gender Identity (12%)</a:t>
            </a:r>
            <a:endParaRPr lang="en-US" sz="2200" dirty="0"/>
          </a:p>
        </p:txBody>
      </p:sp>
      <p:pic>
        <p:nvPicPr>
          <p:cNvPr id="14" name="Graphic 13" descr="Backpack with solid fill">
            <a:extLst>
              <a:ext uri="{FF2B5EF4-FFF2-40B4-BE49-F238E27FC236}">
                <a16:creationId xmlns:a16="http://schemas.microsoft.com/office/drawing/2014/main" id="{911CD1A8-555B-C459-FFDB-879B37068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39783" y="2863617"/>
            <a:ext cx="1554480" cy="1554480"/>
          </a:xfrm>
          <a:prstGeom prst="rect">
            <a:avLst/>
          </a:prstGeom>
        </p:spPr>
      </p:pic>
      <p:pic>
        <p:nvPicPr>
          <p:cNvPr id="15" name="Graphic 14" descr="Backpack with solid fill">
            <a:extLst>
              <a:ext uri="{FF2B5EF4-FFF2-40B4-BE49-F238E27FC236}">
                <a16:creationId xmlns:a16="http://schemas.microsoft.com/office/drawing/2014/main" id="{A4D052E3-A2B9-026E-EF48-6BB033957B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32428" y="2889247"/>
            <a:ext cx="1554480" cy="1554480"/>
          </a:xfrm>
          <a:prstGeom prst="rect">
            <a:avLst/>
          </a:prstGeom>
        </p:spPr>
      </p:pic>
      <p:pic>
        <p:nvPicPr>
          <p:cNvPr id="16" name="Graphic 15" descr="Backpack with solid fill">
            <a:extLst>
              <a:ext uri="{FF2B5EF4-FFF2-40B4-BE49-F238E27FC236}">
                <a16:creationId xmlns:a16="http://schemas.microsoft.com/office/drawing/2014/main" id="{888C66B9-2B2F-94BF-87D2-7B639A5C43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25073" y="2848469"/>
            <a:ext cx="1554480" cy="1554480"/>
          </a:xfrm>
          <a:prstGeom prst="rect">
            <a:avLst/>
          </a:prstGeom>
        </p:spPr>
      </p:pic>
      <p:pic>
        <p:nvPicPr>
          <p:cNvPr id="17" name="Graphic 16" descr="Backpack with solid fill">
            <a:extLst>
              <a:ext uri="{FF2B5EF4-FFF2-40B4-BE49-F238E27FC236}">
                <a16:creationId xmlns:a16="http://schemas.microsoft.com/office/drawing/2014/main" id="{302DDE4D-9949-1ABD-8186-9E58223C95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17718" y="2848469"/>
            <a:ext cx="1554480" cy="1554480"/>
          </a:xfrm>
          <a:prstGeom prst="rect">
            <a:avLst/>
          </a:prstGeom>
        </p:spPr>
      </p:pic>
      <p:pic>
        <p:nvPicPr>
          <p:cNvPr id="18" name="Graphic 17" descr="Backpack with solid fill">
            <a:extLst>
              <a:ext uri="{FF2B5EF4-FFF2-40B4-BE49-F238E27FC236}">
                <a16:creationId xmlns:a16="http://schemas.microsoft.com/office/drawing/2014/main" id="{28A63878-C4FC-00B9-09C7-84152F0CA0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10363" y="2889247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17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968</Words>
  <Application>Microsoft Office PowerPoint</Application>
  <PresentationFormat>Widescreen</PresentationFormat>
  <Paragraphs>253</Paragraphs>
  <Slides>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Open Sans</vt:lpstr>
      <vt:lpstr>San</vt:lpstr>
      <vt:lpstr>Source Sans Pro</vt:lpstr>
      <vt:lpstr>Office Theme</vt:lpstr>
      <vt:lpstr>Back to School Planning Using Our Youth Data</vt:lpstr>
      <vt:lpstr>September is National Recovery Month</vt:lpstr>
      <vt:lpstr>QHSUA Spring 2023 School Survey </vt:lpstr>
      <vt:lpstr>PowerPoint Presentation</vt:lpstr>
      <vt:lpstr>How reliable is the data?</vt:lpstr>
      <vt:lpstr>Limitations</vt:lpstr>
      <vt:lpstr>Who participated?</vt:lpstr>
      <vt:lpstr>Who participated?</vt:lpstr>
      <vt:lpstr>Who participated?</vt:lpstr>
      <vt:lpstr>Who participated?</vt:lpstr>
      <vt:lpstr>Substance Use </vt:lpstr>
      <vt:lpstr>Students Chose Not To Use Substances (Non) Use Rates (Percent) for Any Illicit Substance</vt:lpstr>
      <vt:lpstr>Most Used Non-Legal Substances by Percent and Grade, 2023</vt:lpstr>
      <vt:lpstr>Most Used Non-Legal Substances by Percent and Grade, 2023</vt:lpstr>
      <vt:lpstr>Most Used Non-Legal Substances by Percent and Grade, 2023</vt:lpstr>
      <vt:lpstr>Most Used Non-Legal Substances by Percent and Grade, 2023</vt:lpstr>
      <vt:lpstr>Most Students Don’t Use Any Illicit Substances</vt:lpstr>
      <vt:lpstr>But Almost All Use Caffeine (Coffee, Tea, Energy Drinks)</vt:lpstr>
      <vt:lpstr>Is Caffeine Use Safe in Youth? Teens?</vt:lpstr>
      <vt:lpstr>Percent of Students “Feeling Burned Out or Exhausted”  by 30 Day Caffeine Use, 2023 Dashed line represents average percent of students who used caffeine in past 30 days</vt:lpstr>
      <vt:lpstr>Percent of Students “Feeling Burned Out or Exhausted”  by Almost Daily Caffeine Use, 2023 Dashed line represents average percent of students who used caffeine almost daily in past 30 days</vt:lpstr>
      <vt:lpstr>Safer Caffeine Use in Teens</vt:lpstr>
      <vt:lpstr>Thank you!</vt:lpstr>
      <vt:lpstr>PowerPoint Presentation</vt:lpstr>
      <vt:lpstr>PowerPoint Presentation</vt:lpstr>
      <vt:lpstr>PowerPoint Presentation</vt:lpstr>
      <vt:lpstr>Distribution (%) of emotion frequency by never/almost daily caffeine use, 12th graders</vt:lpstr>
      <vt:lpstr>Number and Percent of Students Feeling Burned Out or Exhausted, Past 12 Months</vt:lpstr>
      <vt:lpstr>Percent of students drinking caffeinated beverages</vt:lpstr>
      <vt:lpstr>Is Caffeine Use Safe in Youth? Teens?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Planning Using Our Youth Data</dc:title>
  <dc:creator>Maegan Boutot</dc:creator>
  <cp:lastModifiedBy>Maegan Boutot</cp:lastModifiedBy>
  <cp:revision>17</cp:revision>
  <dcterms:created xsi:type="dcterms:W3CDTF">2023-09-04T23:48:37Z</dcterms:created>
  <dcterms:modified xsi:type="dcterms:W3CDTF">2023-09-11T13:09:53Z</dcterms:modified>
</cp:coreProperties>
</file>